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8"/>
  </p:notesMasterIdLst>
  <p:handoutMasterIdLst>
    <p:handoutMasterId r:id="rId59"/>
  </p:handoutMasterIdLst>
  <p:sldIdLst>
    <p:sldId id="436" r:id="rId2"/>
    <p:sldId id="437" r:id="rId3"/>
    <p:sldId id="261" r:id="rId4"/>
    <p:sldId id="262" r:id="rId5"/>
    <p:sldId id="263" r:id="rId6"/>
    <p:sldId id="264" r:id="rId7"/>
    <p:sldId id="275" r:id="rId8"/>
    <p:sldId id="266" r:id="rId9"/>
    <p:sldId id="438" r:id="rId10"/>
    <p:sldId id="423" r:id="rId11"/>
    <p:sldId id="424" r:id="rId12"/>
    <p:sldId id="267" r:id="rId13"/>
    <p:sldId id="441" r:id="rId14"/>
    <p:sldId id="291" r:id="rId15"/>
    <p:sldId id="440" r:id="rId16"/>
    <p:sldId id="442" r:id="rId17"/>
    <p:sldId id="443" r:id="rId18"/>
    <p:sldId id="294" r:id="rId19"/>
    <p:sldId id="293" r:id="rId20"/>
    <p:sldId id="421" r:id="rId21"/>
    <p:sldId id="422" r:id="rId22"/>
    <p:sldId id="271" r:id="rId23"/>
    <p:sldId id="426" r:id="rId24"/>
    <p:sldId id="446" r:id="rId25"/>
    <p:sldId id="296" r:id="rId26"/>
    <p:sldId id="268" r:id="rId27"/>
    <p:sldId id="269" r:id="rId28"/>
    <p:sldId id="447" r:id="rId29"/>
    <p:sldId id="448" r:id="rId30"/>
    <p:sldId id="449" r:id="rId31"/>
    <p:sldId id="450" r:id="rId32"/>
    <p:sldId id="451" r:id="rId33"/>
    <p:sldId id="301" r:id="rId34"/>
    <p:sldId id="270" r:id="rId35"/>
    <p:sldId id="259" r:id="rId36"/>
    <p:sldId id="445" r:id="rId37"/>
    <p:sldId id="431" r:id="rId38"/>
    <p:sldId id="444" r:id="rId39"/>
    <p:sldId id="432" r:id="rId40"/>
    <p:sldId id="324" r:id="rId41"/>
    <p:sldId id="274" r:id="rId42"/>
    <p:sldId id="330" r:id="rId43"/>
    <p:sldId id="334" r:id="rId44"/>
    <p:sldId id="276" r:id="rId45"/>
    <p:sldId id="341" r:id="rId46"/>
    <p:sldId id="344" r:id="rId47"/>
    <p:sldId id="346" r:id="rId48"/>
    <p:sldId id="277" r:id="rId49"/>
    <p:sldId id="323" r:id="rId50"/>
    <p:sldId id="278" r:id="rId51"/>
    <p:sldId id="312" r:id="rId52"/>
    <p:sldId id="377" r:id="rId53"/>
    <p:sldId id="285" r:id="rId54"/>
    <p:sldId id="353" r:id="rId55"/>
    <p:sldId id="356" r:id="rId56"/>
    <p:sldId id="361" r:id="rId57"/>
  </p:sldIdLst>
  <p:sldSz cx="9144000" cy="6858000" type="screen4x3"/>
  <p:notesSz cx="9309100" cy="7023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00" autoAdjust="0"/>
    <p:restoredTop sz="94640" autoAdjust="0"/>
  </p:normalViewPr>
  <p:slideViewPr>
    <p:cSldViewPr>
      <p:cViewPr>
        <p:scale>
          <a:sx n="37" d="100"/>
          <a:sy n="37" d="100"/>
        </p:scale>
        <p:origin x="-1740" y="-7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73675" y="0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70675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73675" y="6670675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3CF738E-591D-4655-B230-3A4406FBD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6858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defTabSz="933450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73675" y="0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 defTabSz="933450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67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8775" y="527050"/>
            <a:ext cx="3511550" cy="2633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5338"/>
            <a:ext cx="7448550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70675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defTabSz="933450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73675" y="6670675"/>
            <a:ext cx="40338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 defTabSz="933450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78315B6-715B-42D5-BCD0-9111E6062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511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F4D5B554-D9F0-44E2-9C46-1ACCFEA73BD9}" type="slidenum">
              <a:rPr lang="en-US" smtClean="0">
                <a:latin typeface="Arial" charset="0"/>
              </a:rPr>
              <a:pPr eaLnBrk="1" hangingPunct="1">
                <a:defRPr/>
              </a:pPr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C31A7F8F-772F-44A8-ADFB-DA6156D0EC30}" type="slidenum">
              <a:rPr lang="en-US" smtClean="0">
                <a:latin typeface="Arial" charset="0"/>
              </a:rPr>
              <a:pPr eaLnBrk="1" hangingPunct="1">
                <a:defRPr/>
              </a:pPr>
              <a:t>12</a:t>
            </a:fld>
            <a:endParaRPr lang="en-US" smtClean="0">
              <a:latin typeface="Arial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2FA42280-DB57-4EA8-8244-7BB9E0D2F2CA}" type="slidenum">
              <a:rPr lang="en-US" smtClean="0">
                <a:latin typeface="Arial" charset="0"/>
              </a:rPr>
              <a:pPr eaLnBrk="1" hangingPunct="1">
                <a:defRPr/>
              </a:pPr>
              <a:t>14</a:t>
            </a:fld>
            <a:endParaRPr lang="en-US" smtClean="0">
              <a:latin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CEFA21BA-7B5B-411F-B09E-30D74D631327}" type="slidenum">
              <a:rPr lang="en-US" smtClean="0">
                <a:latin typeface="Arial" charset="0"/>
              </a:rPr>
              <a:pPr eaLnBrk="1" hangingPunct="1">
                <a:defRPr/>
              </a:pPr>
              <a:t>18</a:t>
            </a:fld>
            <a:endParaRPr lang="en-US" smtClean="0">
              <a:latin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22C0FBAF-7C90-4F92-BC5A-9B985DBE97AF}" type="slidenum">
              <a:rPr lang="en-US" smtClean="0">
                <a:latin typeface="Arial" charset="0"/>
              </a:rPr>
              <a:pPr eaLnBrk="1" hangingPunct="1">
                <a:defRPr/>
              </a:pPr>
              <a:t>19</a:t>
            </a:fld>
            <a:endParaRPr lang="en-US" smtClean="0">
              <a:latin typeface="Arial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D8093BD7-9DA5-439F-9D9A-779FED0B496C}" type="slidenum">
              <a:rPr lang="en-US" smtClean="0">
                <a:latin typeface="Arial" charset="0"/>
              </a:rPr>
              <a:pPr eaLnBrk="1" hangingPunct="1">
                <a:defRPr/>
              </a:pPr>
              <a:t>20</a:t>
            </a:fld>
            <a:endParaRPr lang="en-US" smtClean="0">
              <a:latin typeface="Arial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8D38E453-AE90-4950-9BC6-9084EB756664}" type="slidenum">
              <a:rPr lang="en-US" smtClean="0">
                <a:latin typeface="Arial" charset="0"/>
              </a:rPr>
              <a:pPr eaLnBrk="1" hangingPunct="1">
                <a:defRPr/>
              </a:pPr>
              <a:t>21</a:t>
            </a:fld>
            <a:endParaRPr lang="en-US" smtClean="0">
              <a:latin typeface="Arial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5E0B9393-689D-4C66-9F84-46C9092A4F95}" type="slidenum">
              <a:rPr lang="en-US" smtClean="0">
                <a:latin typeface="Arial" charset="0"/>
              </a:rPr>
              <a:pPr eaLnBrk="1" hangingPunct="1">
                <a:defRPr/>
              </a:pPr>
              <a:t>22</a:t>
            </a:fld>
            <a:endParaRPr lang="en-US" smtClean="0">
              <a:latin typeface="Arial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1E3CC6A2-D041-4371-9CE8-5027F4D888BC}" type="slidenum">
              <a:rPr lang="en-US" smtClean="0">
                <a:latin typeface="Arial" charset="0"/>
              </a:rPr>
              <a:pPr eaLnBrk="1" hangingPunct="1">
                <a:defRPr/>
              </a:pPr>
              <a:t>23</a:t>
            </a:fld>
            <a:endParaRPr lang="en-US" smtClean="0">
              <a:latin typeface="Arial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E5E0D205-7EB4-4E6B-A594-9F066C939A69}" type="slidenum">
              <a:rPr lang="en-US" smtClean="0">
                <a:latin typeface="Arial" charset="0"/>
              </a:rPr>
              <a:pPr eaLnBrk="1" hangingPunct="1">
                <a:defRPr/>
              </a:pPr>
              <a:t>25</a:t>
            </a:fld>
            <a:endParaRPr lang="en-US" smtClean="0">
              <a:latin typeface="Arial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871B5F71-78B9-45C0-9135-7EEA33D5056A}" type="slidenum">
              <a:rPr lang="en-US" smtClean="0">
                <a:latin typeface="Arial" charset="0"/>
              </a:rPr>
              <a:pPr eaLnBrk="1" hangingPunct="1">
                <a:defRPr/>
              </a:pPr>
              <a:t>26</a:t>
            </a:fld>
            <a:endParaRPr lang="en-US" smtClean="0">
              <a:latin typeface="Arial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1BA51C7A-9851-48FB-9ACA-9AAA52F02F9A}" type="slidenum">
              <a:rPr lang="en-US" smtClean="0">
                <a:latin typeface="Arial" charset="0"/>
              </a:rPr>
              <a:pPr eaLnBrk="1" hangingPunct="1">
                <a:defRPr/>
              </a:pPr>
              <a:t>4</a:t>
            </a:fld>
            <a:endParaRPr lang="en-US" smtClean="0">
              <a:latin typeface="Arial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7D4F5842-F256-442B-B147-D23D06280148}" type="slidenum">
              <a:rPr lang="en-US" smtClean="0">
                <a:latin typeface="Arial" charset="0"/>
              </a:rPr>
              <a:pPr eaLnBrk="1" hangingPunct="1">
                <a:defRPr/>
              </a:pPr>
              <a:t>27</a:t>
            </a:fld>
            <a:endParaRPr lang="en-US" smtClean="0">
              <a:latin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38BB851C-291C-4514-B980-62DBCCE5F950}" type="slidenum">
              <a:rPr lang="en-US" smtClean="0">
                <a:latin typeface="Arial" charset="0"/>
              </a:rPr>
              <a:pPr eaLnBrk="1" hangingPunct="1">
                <a:defRPr/>
              </a:pPr>
              <a:t>33</a:t>
            </a:fld>
            <a:endParaRPr lang="en-US" smtClean="0">
              <a:latin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6A7E43AE-2E46-4925-8435-46FCB91854B8}" type="slidenum">
              <a:rPr lang="en-US" smtClean="0">
                <a:latin typeface="Arial" charset="0"/>
              </a:rPr>
              <a:pPr eaLnBrk="1" hangingPunct="1">
                <a:defRPr/>
              </a:pPr>
              <a:t>34</a:t>
            </a:fld>
            <a:endParaRPr lang="en-US" smtClean="0">
              <a:latin typeface="Arial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CF16EBA8-B797-4F5D-A406-90F10D84DCF8}" type="slidenum">
              <a:rPr lang="en-US" smtClean="0">
                <a:latin typeface="Arial" charset="0"/>
              </a:rPr>
              <a:pPr eaLnBrk="1" hangingPunct="1">
                <a:defRPr/>
              </a:pPr>
              <a:t>35</a:t>
            </a:fld>
            <a:endParaRPr lang="en-US" smtClean="0">
              <a:latin typeface="Arial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E9A30AB1-669F-4117-8C75-9FA251822434}" type="slidenum">
              <a:rPr lang="en-US" smtClean="0">
                <a:latin typeface="Arial" charset="0"/>
              </a:rPr>
              <a:pPr eaLnBrk="1" hangingPunct="1">
                <a:defRPr/>
              </a:pPr>
              <a:t>37</a:t>
            </a:fld>
            <a:endParaRPr lang="en-US" smtClean="0">
              <a:latin typeface="Arial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C62F598D-0D1A-4B99-9D91-0E4FF0CCC476}" type="slidenum">
              <a:rPr lang="en-US" smtClean="0">
                <a:latin typeface="Arial" charset="0"/>
              </a:rPr>
              <a:pPr eaLnBrk="1" hangingPunct="1">
                <a:defRPr/>
              </a:pPr>
              <a:t>39</a:t>
            </a:fld>
            <a:endParaRPr lang="en-US" smtClean="0">
              <a:latin typeface="Arial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12DE20F4-9B06-400A-8A47-FB2D2F6BA676}" type="slidenum">
              <a:rPr lang="en-US" smtClean="0">
                <a:latin typeface="Arial" charset="0"/>
              </a:rPr>
              <a:pPr eaLnBrk="1" hangingPunct="1">
                <a:defRPr/>
              </a:pPr>
              <a:t>40</a:t>
            </a:fld>
            <a:endParaRPr lang="en-US" smtClean="0">
              <a:latin typeface="Arial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8FF1BA71-3CAE-4B32-99D5-241A4DD065F7}" type="slidenum">
              <a:rPr lang="en-US" smtClean="0">
                <a:latin typeface="Arial" charset="0"/>
              </a:rPr>
              <a:pPr eaLnBrk="1" hangingPunct="1">
                <a:defRPr/>
              </a:pPr>
              <a:t>41</a:t>
            </a:fld>
            <a:endParaRPr lang="en-US" smtClean="0">
              <a:latin typeface="Arial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16DBE803-5BA0-489B-B54B-448454D4EA91}" type="slidenum">
              <a:rPr lang="en-US" smtClean="0">
                <a:latin typeface="Arial" charset="0"/>
              </a:rPr>
              <a:pPr eaLnBrk="1" hangingPunct="1">
                <a:defRPr/>
              </a:pPr>
              <a:t>42</a:t>
            </a:fld>
            <a:endParaRPr lang="en-US" smtClean="0">
              <a:latin typeface="Arial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67212547-EB1A-43DD-8868-D03D03183B3C}" type="slidenum">
              <a:rPr lang="en-US" smtClean="0">
                <a:latin typeface="Arial" charset="0"/>
              </a:rPr>
              <a:pPr eaLnBrk="1" hangingPunct="1">
                <a:defRPr/>
              </a:pPr>
              <a:t>43</a:t>
            </a:fld>
            <a:endParaRPr lang="en-US" smtClean="0">
              <a:latin typeface="Arial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05811BD1-6F4D-48DE-9EDF-0C301437FC5A}" type="slidenum">
              <a:rPr lang="en-US" smtClean="0">
                <a:latin typeface="Arial" charset="0"/>
              </a:rPr>
              <a:pPr eaLnBrk="1" hangingPunct="1">
                <a:defRPr/>
              </a:pPr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CF84F0B3-998D-42D1-A075-714E0CB0FBED}" type="slidenum">
              <a:rPr lang="en-US" smtClean="0">
                <a:latin typeface="Arial" charset="0"/>
              </a:rPr>
              <a:pPr eaLnBrk="1" hangingPunct="1">
                <a:defRPr/>
              </a:pPr>
              <a:t>44</a:t>
            </a:fld>
            <a:endParaRPr lang="en-US" smtClean="0">
              <a:latin typeface="Arial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6813E45D-5D7E-4F2C-8E07-382BF55E283A}" type="slidenum">
              <a:rPr lang="en-US" smtClean="0">
                <a:latin typeface="Arial" charset="0"/>
              </a:rPr>
              <a:pPr eaLnBrk="1" hangingPunct="1">
                <a:defRPr/>
              </a:pPr>
              <a:t>45</a:t>
            </a:fld>
            <a:endParaRPr lang="en-US" smtClean="0">
              <a:latin typeface="Arial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CD096CC4-A41B-4829-8380-D6EF79B31CD6}" type="slidenum">
              <a:rPr lang="en-US" smtClean="0">
                <a:latin typeface="Arial" charset="0"/>
              </a:rPr>
              <a:pPr eaLnBrk="1" hangingPunct="1">
                <a:defRPr/>
              </a:pPr>
              <a:t>46</a:t>
            </a:fld>
            <a:endParaRPr lang="en-US" smtClean="0">
              <a:latin typeface="Arial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ABE90544-AA44-4455-802B-34E17A290AB0}" type="slidenum">
              <a:rPr lang="en-US" smtClean="0">
                <a:latin typeface="Arial" charset="0"/>
              </a:rPr>
              <a:pPr eaLnBrk="1" hangingPunct="1">
                <a:defRPr/>
              </a:pPr>
              <a:t>47</a:t>
            </a:fld>
            <a:endParaRPr lang="en-US" smtClean="0">
              <a:latin typeface="Arial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ACCB442A-1911-4580-922A-4B7DAAD9A223}" type="slidenum">
              <a:rPr lang="en-US" smtClean="0">
                <a:latin typeface="Arial" charset="0"/>
              </a:rPr>
              <a:pPr eaLnBrk="1" hangingPunct="1">
                <a:defRPr/>
              </a:pPr>
              <a:t>48</a:t>
            </a:fld>
            <a:endParaRPr lang="en-US" smtClean="0">
              <a:latin typeface="Arial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6B6F2115-D511-4AF7-97BA-22998E869C51}" type="slidenum">
              <a:rPr lang="en-US" smtClean="0">
                <a:latin typeface="Arial" charset="0"/>
              </a:rPr>
              <a:pPr eaLnBrk="1" hangingPunct="1">
                <a:defRPr/>
              </a:pPr>
              <a:t>49</a:t>
            </a:fld>
            <a:endParaRPr lang="en-US" smtClean="0">
              <a:latin typeface="Arial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7A4A8581-33E5-4DA7-9E0C-E81A429C7813}" type="slidenum">
              <a:rPr lang="en-US" smtClean="0">
                <a:latin typeface="Arial" charset="0"/>
              </a:rPr>
              <a:pPr eaLnBrk="1" hangingPunct="1">
                <a:defRPr/>
              </a:pPr>
              <a:t>50</a:t>
            </a:fld>
            <a:endParaRPr lang="en-US" smtClean="0">
              <a:latin typeface="Arial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F7EF4D32-7A68-4925-AB41-6E61B4A4D329}" type="slidenum">
              <a:rPr lang="en-US" smtClean="0">
                <a:latin typeface="Arial" charset="0"/>
              </a:rPr>
              <a:pPr eaLnBrk="1" hangingPunct="1">
                <a:defRPr/>
              </a:pPr>
              <a:t>51</a:t>
            </a:fld>
            <a:endParaRPr lang="en-US" smtClean="0">
              <a:latin typeface="Arial" charset="0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A950D5CD-A68C-48BA-BCC4-46B2AD3B08C0}" type="slidenum">
              <a:rPr lang="en-US" smtClean="0">
                <a:latin typeface="Arial" charset="0"/>
              </a:rPr>
              <a:pPr eaLnBrk="1" hangingPunct="1">
                <a:defRPr/>
              </a:pPr>
              <a:t>52</a:t>
            </a:fld>
            <a:endParaRPr lang="en-US" smtClean="0">
              <a:latin typeface="Arial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5C870D40-E432-467C-B1AD-A66A22C9549E}" type="slidenum">
              <a:rPr lang="en-US" smtClean="0">
                <a:latin typeface="Arial" charset="0"/>
              </a:rPr>
              <a:pPr eaLnBrk="1" hangingPunct="1">
                <a:defRPr/>
              </a:pPr>
              <a:t>53</a:t>
            </a:fld>
            <a:endParaRPr lang="en-US" smtClean="0">
              <a:latin typeface="Arial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11B2F818-03A2-417A-A814-77F9F1EADDD8}" type="slidenum">
              <a:rPr lang="en-US" smtClean="0">
                <a:latin typeface="Arial" charset="0"/>
              </a:rPr>
              <a:pPr eaLnBrk="1" hangingPunct="1">
                <a:defRPr/>
              </a:pPr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363D865F-1D3A-4BB6-A17F-A1E0298F168E}" type="slidenum">
              <a:rPr lang="en-US" smtClean="0">
                <a:latin typeface="Arial" charset="0"/>
              </a:rPr>
              <a:pPr eaLnBrk="1" hangingPunct="1">
                <a:defRPr/>
              </a:pPr>
              <a:t>54</a:t>
            </a:fld>
            <a:endParaRPr lang="en-US" smtClean="0">
              <a:latin typeface="Arial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80F711E0-234F-4D0B-94C6-998694C841D8}" type="slidenum">
              <a:rPr lang="en-US" smtClean="0">
                <a:latin typeface="Arial" charset="0"/>
              </a:rPr>
              <a:pPr eaLnBrk="1" hangingPunct="1">
                <a:defRPr/>
              </a:pPr>
              <a:t>55</a:t>
            </a:fld>
            <a:endParaRPr lang="en-US" smtClean="0">
              <a:latin typeface="Arial" charset="0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F217313E-02C3-4E72-818A-D90CD83C28ED}" type="slidenum">
              <a:rPr lang="en-US" smtClean="0">
                <a:latin typeface="Arial" charset="0"/>
              </a:rPr>
              <a:pPr eaLnBrk="1" hangingPunct="1">
                <a:defRPr/>
              </a:pPr>
              <a:t>56</a:t>
            </a:fld>
            <a:endParaRPr lang="en-US" smtClean="0">
              <a:latin typeface="Arial" charset="0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7FD26795-B587-4AE6-A214-CE94909CB4B7}" type="slidenum">
              <a:rPr lang="en-US" smtClean="0">
                <a:latin typeface="Arial" charset="0"/>
              </a:rPr>
              <a:pPr eaLnBrk="1" hangingPunct="1">
                <a:defRPr/>
              </a:pPr>
              <a:t>7</a:t>
            </a:fld>
            <a:endParaRPr lang="en-US" smtClean="0">
              <a:latin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DA1551D1-76D8-45B0-835C-ED1C7C03EA5C}" type="slidenum">
              <a:rPr lang="en-US" smtClean="0">
                <a:latin typeface="Arial" charset="0"/>
              </a:rPr>
              <a:pPr eaLnBrk="1" hangingPunct="1">
                <a:defRPr/>
              </a:pPr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1F814C8E-A3BF-4975-9B82-291A24322A63}" type="slidenum">
              <a:rPr lang="en-US" smtClean="0">
                <a:latin typeface="Arial" charset="0"/>
              </a:rPr>
              <a:pPr eaLnBrk="1" hangingPunct="1">
                <a:defRPr/>
              </a:pPr>
              <a:t>9</a:t>
            </a:fld>
            <a:endParaRPr lang="en-US" smtClean="0">
              <a:latin typeface="Arial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AA405CE9-19DB-476C-A733-C30047DEE1CA}" type="slidenum">
              <a:rPr lang="en-US" smtClean="0">
                <a:latin typeface="Arial" charset="0"/>
              </a:rPr>
              <a:pPr eaLnBrk="1" hangingPunct="1">
                <a:defRPr/>
              </a:pPr>
              <a:t>10</a:t>
            </a:fld>
            <a:endParaRPr lang="en-US" smtClean="0">
              <a:latin typeface="Arial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334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fld id="{24B02A28-9EB6-4FDE-8B94-0B4DE4512982}" type="slidenum">
              <a:rPr lang="en-US" smtClean="0">
                <a:latin typeface="Arial" charset="0"/>
              </a:rPr>
              <a:pPr eaLnBrk="1" hangingPunct="1">
                <a:defRPr/>
              </a:pPr>
              <a:t>11</a:t>
            </a:fld>
            <a:endParaRPr lang="en-US" smtClean="0">
              <a:latin typeface="Arial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D316B-AB0E-42B4-BFE5-B0770DB9D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5548A-1224-4D53-B1AC-EFB1777F9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99097-BDB9-4ACE-93C4-F0AE4F710C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5A4C3-28AE-46CB-9866-B39E7A500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BBFBE-EAA5-4BE1-85BB-5B37D3AFA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D8E3E-121C-4F85-ACFF-A1C9EF1AC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7833-AEBE-4C39-A7D7-DF0D31BE06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0B668-07B8-4A3D-87A8-6E1087563D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A49EA-432D-4ED5-92B2-344695971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8C42A-FE37-492F-9E75-4E929CE80B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BAF3A-423D-4FF0-A4A5-469FD36BBB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A8B3A-74B9-49E3-ADF0-662632F381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5982-FC89-459E-A983-B8A601838E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B27D6031-7EE7-4230-86AB-5F9A3AF17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Biomes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730250" y="2667000"/>
            <a:ext cx="7681913" cy="21399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Objectives</a:t>
            </a:r>
          </a:p>
          <a:p>
            <a:pPr marL="457200" indent="-457200" eaLnBrk="1" hangingPunct="1">
              <a:buFont typeface="Arial" pitchFamily="34" charset="0"/>
              <a:buChar char="•"/>
              <a:defRPr/>
            </a:pPr>
            <a:r>
              <a:rPr lang="en-US" dirty="0" smtClean="0"/>
              <a:t>Compare and Contract the photic and aphotic zones of marine biomes</a:t>
            </a:r>
          </a:p>
          <a:p>
            <a:pPr marL="457200" indent="-457200" eaLnBrk="1" hangingPunct="1">
              <a:buFont typeface="Arial" pitchFamily="34" charset="0"/>
              <a:buChar char="•"/>
              <a:defRPr/>
            </a:pPr>
            <a:r>
              <a:rPr lang="en-US" dirty="0" smtClean="0"/>
              <a:t>Identify the major limiting factors affecting distribution of terrestrial biomes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43400" y="274638"/>
            <a:ext cx="4343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Tundra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2819400"/>
            <a:ext cx="4038600" cy="3306763"/>
          </a:xfrm>
        </p:spPr>
        <p:txBody>
          <a:bodyPr/>
          <a:lstStyle/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Arctic tundra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  <a:buFont typeface="Wingdings" pitchFamily="2" charset="2"/>
              <a:buNone/>
            </a:pPr>
            <a:r>
              <a:rPr lang="en-US" b="1" smtClean="0">
                <a:latin typeface="Comic Sans MS" pitchFamily="66" charset="0"/>
              </a:rPr>
              <a:t> 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cold and dark 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receives little rain/year. 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Permafrost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N</a:t>
            </a:r>
            <a:r>
              <a:rPr lang="en-US" sz="2400" b="1" smtClean="0">
                <a:latin typeface="Comic Sans MS" pitchFamily="66" charset="0"/>
              </a:rPr>
              <a:t>orthern lights 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sz="3200" b="1" smtClean="0">
                <a:latin typeface="Comic Sans MS" pitchFamily="66" charset="0"/>
              </a:rPr>
              <a:t>Alpine Tundra 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  <a:buFont typeface="Wingdings" pitchFamily="2" charset="2"/>
              <a:buNone/>
            </a:pPr>
            <a:endParaRPr lang="en-US" sz="3200" b="1" smtClean="0">
              <a:latin typeface="Comic Sans MS" pitchFamily="66" charset="0"/>
            </a:endParaRP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sz="3200" b="1" smtClean="0">
                <a:latin typeface="Comic Sans MS" pitchFamily="66" charset="0"/>
              </a:rPr>
              <a:t>Mtn top</a:t>
            </a:r>
          </a:p>
        </p:txBody>
      </p:sp>
      <p:pic>
        <p:nvPicPr>
          <p:cNvPr id="13317" name="Picture 5" descr="tundra-int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14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mountain-to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322638"/>
            <a:ext cx="375285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>
                <a:latin typeface="Comic Sans MS" pitchFamily="66" charset="0"/>
              </a:rPr>
              <a:t>Tundra</a:t>
            </a:r>
            <a:br>
              <a:rPr lang="en-US" sz="4000">
                <a:latin typeface="Comic Sans MS" pitchFamily="66" charset="0"/>
              </a:rPr>
            </a:br>
            <a:r>
              <a:rPr lang="en-US" sz="4000">
                <a:latin typeface="Comic Sans MS" pitchFamily="66" charset="0"/>
              </a:rPr>
              <a:t/>
            </a:r>
            <a:br>
              <a:rPr lang="en-US" sz="4000">
                <a:latin typeface="Comic Sans MS" pitchFamily="66" charset="0"/>
              </a:rPr>
            </a:br>
            <a:r>
              <a:rPr lang="en-US" sz="4000">
                <a:latin typeface="Comic Sans MS" pitchFamily="66" charset="0"/>
              </a:rPr>
              <a:t>hibernate, migrate, camouflage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2209800"/>
            <a:ext cx="2514600" cy="3916363"/>
          </a:xfrm>
        </p:spPr>
        <p:txBody>
          <a:bodyPr/>
          <a:lstStyle/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Plants summer 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  <a:buFont typeface="Wingdings" pitchFamily="2" charset="2"/>
              <a:buNone/>
            </a:pPr>
            <a:endParaRPr lang="en-US" b="1" smtClean="0">
              <a:latin typeface="Comic Sans MS" pitchFamily="66" charset="0"/>
            </a:endParaRP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Sedges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Short grasses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Lichens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mosses  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324600" y="2057400"/>
            <a:ext cx="2514600" cy="4068763"/>
          </a:xfrm>
        </p:spPr>
        <p:txBody>
          <a:bodyPr/>
          <a:lstStyle/>
          <a:p>
            <a:pPr lvl="1" eaLnBrk="1" hangingPunct="1">
              <a:lnSpc>
                <a:spcPct val="94000"/>
              </a:lnSpc>
              <a:spcBef>
                <a:spcPts val="63"/>
              </a:spcBef>
              <a:buFont typeface="Wingdings" pitchFamily="2" charset="2"/>
              <a:buNone/>
            </a:pPr>
            <a:r>
              <a:rPr lang="en-US" sz="3200" b="1" smtClean="0">
                <a:latin typeface="Comic Sans MS" pitchFamily="66" charset="0"/>
              </a:rPr>
              <a:t>Animals</a:t>
            </a:r>
          </a:p>
          <a:p>
            <a:pPr lvl="1" eaLnBrk="1" hangingPunct="1">
              <a:lnSpc>
                <a:spcPct val="94000"/>
              </a:lnSpc>
              <a:spcBef>
                <a:spcPts val="63"/>
              </a:spcBef>
              <a:buFont typeface="Wingdings" pitchFamily="2" charset="2"/>
              <a:buNone/>
            </a:pPr>
            <a:endParaRPr lang="en-US" sz="3200" b="1" smtClean="0">
              <a:latin typeface="Comic Sans MS" pitchFamily="66" charset="0"/>
            </a:endParaRP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lemmings </a:t>
            </a:r>
          </a:p>
          <a:p>
            <a:pPr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u="sng" smtClean="0">
                <a:latin typeface="Comic Sans MS" pitchFamily="66" charset="0"/>
              </a:rPr>
              <a:t>summer</a:t>
            </a:r>
            <a:r>
              <a:rPr lang="en-US" b="1" smtClean="0">
                <a:latin typeface="Comic Sans MS" pitchFamily="66" charset="0"/>
              </a:rPr>
              <a:t> </a:t>
            </a:r>
          </a:p>
          <a:p>
            <a:pPr lvl="1"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Insects</a:t>
            </a:r>
          </a:p>
          <a:p>
            <a:pPr lvl="1"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Birds</a:t>
            </a:r>
          </a:p>
          <a:p>
            <a:pPr lvl="1"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Caribou</a:t>
            </a:r>
          </a:p>
          <a:p>
            <a:pPr lvl="1"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Reindeer</a:t>
            </a:r>
          </a:p>
          <a:p>
            <a:pPr lvl="1" eaLnBrk="1" hangingPunct="1">
              <a:lnSpc>
                <a:spcPct val="94000"/>
              </a:lnSpc>
              <a:spcBef>
                <a:spcPts val="63"/>
              </a:spcBef>
            </a:pPr>
            <a:r>
              <a:rPr lang="en-US" b="1" smtClean="0">
                <a:latin typeface="Comic Sans MS" pitchFamily="66" charset="0"/>
              </a:rPr>
              <a:t>wolves.</a:t>
            </a:r>
            <a:endParaRPr lang="en-US" sz="2000" smtClean="0"/>
          </a:p>
        </p:txBody>
      </p:sp>
      <p:pic>
        <p:nvPicPr>
          <p:cNvPr id="14341" name="Picture 5" descr="camouflage%20web"/>
          <p:cNvPicPr>
            <a:picLocks noChangeAspect="1" noChangeArrowheads="1"/>
          </p:cNvPicPr>
          <p:nvPr/>
        </p:nvPicPr>
        <p:blipFill>
          <a:blip r:embed="rId3" cstate="print"/>
          <a:srcRect l="21428" r="21428"/>
          <a:stretch>
            <a:fillRect/>
          </a:stretch>
        </p:blipFill>
        <p:spPr bwMode="auto">
          <a:xfrm>
            <a:off x="2743200" y="1981200"/>
            <a:ext cx="36576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Forest  Biomes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Tropical Rain Forest</a:t>
            </a:r>
          </a:p>
          <a:p>
            <a:pPr eaLnBrk="1" hangingPunct="1"/>
            <a:r>
              <a:rPr lang="en-US" smtClean="0"/>
              <a:t>Temperate rain forest</a:t>
            </a:r>
          </a:p>
          <a:p>
            <a:pPr eaLnBrk="1" hangingPunct="1"/>
            <a:r>
              <a:rPr lang="en-US" smtClean="0"/>
              <a:t>Temperate deciduous forest</a:t>
            </a:r>
          </a:p>
          <a:p>
            <a:pPr eaLnBrk="1" hangingPunct="1"/>
            <a:r>
              <a:rPr lang="en-US" smtClean="0"/>
              <a:t>Taiga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381000" y="1965325"/>
            <a:ext cx="32004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Because of their latitude, taiga communities usually are somewhat warmer and wetter than tundra.</a:t>
            </a:r>
            <a:endParaRPr lang="en-US" altLang="en-US" sz="3200" i="1">
              <a:latin typeface="Times" pitchFamily="18" charset="0"/>
            </a:endParaRPr>
          </a:p>
        </p:txBody>
      </p:sp>
      <p:pic>
        <p:nvPicPr>
          <p:cNvPr id="16390" name="Picture 15" descr="F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838200"/>
            <a:ext cx="33909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17"/>
          <p:cNvSpPr txBox="1">
            <a:spLocks noChangeArrowheads="1"/>
          </p:cNvSpPr>
          <p:nvPr/>
        </p:nvSpPr>
        <p:spPr bwMode="auto">
          <a:xfrm>
            <a:off x="577850" y="927100"/>
            <a:ext cx="3371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on the taiga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temp &amp; rain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083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taiga_location_map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401888"/>
            <a:ext cx="64770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0" y="274638"/>
            <a:ext cx="4572000" cy="1630362"/>
          </a:xfrm>
        </p:spPr>
        <p:txBody>
          <a:bodyPr/>
          <a:lstStyle/>
          <a:p>
            <a:pPr eaLnBrk="1" hangingPunct="1"/>
            <a:r>
              <a:rPr lang="en-US" sz="4000" smtClean="0"/>
              <a:t>Taiga- Coniferous Forest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5105400"/>
            <a:ext cx="3352800" cy="114300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Means  swampland   or primeval forest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 </a:t>
            </a:r>
            <a:r>
              <a:rPr lang="en-US" b="1">
                <a:latin typeface="Comic Sans MS" pitchFamily="66" charset="0"/>
              </a:rPr>
              <a:t> 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52963" y="1600200"/>
            <a:ext cx="4033837" cy="4525963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000" b="1"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600"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13"/>
          <p:cNvSpPr>
            <a:spLocks noChangeArrowheads="1"/>
          </p:cNvSpPr>
          <p:nvPr/>
        </p:nvSpPr>
        <p:spPr bwMode="auto">
          <a:xfrm>
            <a:off x="228600" y="2098675"/>
            <a:ext cx="4470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 dirty="0">
                <a:latin typeface="Times" pitchFamily="18" charset="0"/>
              </a:rPr>
              <a:t>also is called the boreal or northern coniferous forest.</a:t>
            </a:r>
            <a:endParaRPr lang="en-US" altLang="en-US" sz="3200" i="1" dirty="0">
              <a:latin typeface="Times" pitchFamily="18" charset="0"/>
            </a:endParaRPr>
          </a:p>
          <a:p>
            <a:pPr marL="342900" indent="-342900">
              <a:buFontTx/>
              <a:buChar char="•"/>
            </a:pPr>
            <a:r>
              <a:rPr lang="en-US" altLang="en-US" sz="3200" dirty="0" smtClean="0">
                <a:latin typeface="Times" pitchFamily="18" charset="0"/>
              </a:rPr>
              <a:t>Just </a:t>
            </a:r>
            <a:r>
              <a:rPr lang="en-US" altLang="en-US" sz="3200" dirty="0">
                <a:latin typeface="Times" pitchFamily="18" charset="0"/>
              </a:rPr>
              <a:t>south of the </a:t>
            </a:r>
            <a:r>
              <a:rPr lang="en-US" altLang="en-US" sz="3200" dirty="0" smtClean="0">
                <a:latin typeface="Times" pitchFamily="18" charset="0"/>
              </a:rPr>
              <a:t>tundra. Common </a:t>
            </a:r>
            <a:r>
              <a:rPr lang="en-US" altLang="en-US" sz="3200" dirty="0">
                <a:latin typeface="Times" pitchFamily="18" charset="0"/>
              </a:rPr>
              <a:t>trees are larch, fir, hemlock, and spruce trees</a:t>
            </a:r>
            <a:r>
              <a:rPr lang="en-US" altLang="en-US" sz="3200" dirty="0" smtClean="0">
                <a:latin typeface="Times" pitchFamily="18" charset="0"/>
              </a:rPr>
              <a:t>.</a:t>
            </a:r>
          </a:p>
        </p:txBody>
      </p:sp>
      <p:pic>
        <p:nvPicPr>
          <p:cNvPr id="19463" name="Picture 18" descr="C03-09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000" y="1512888"/>
            <a:ext cx="441960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Text Box 19"/>
          <p:cNvSpPr txBox="1">
            <a:spLocks noChangeArrowheads="1"/>
          </p:cNvSpPr>
          <p:nvPr/>
        </p:nvSpPr>
        <p:spPr bwMode="auto">
          <a:xfrm>
            <a:off x="577850" y="927100"/>
            <a:ext cx="3371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 dirty="0">
                <a:solidFill>
                  <a:schemeClr val="tx2"/>
                </a:solidFill>
                <a:latin typeface="Times" pitchFamily="18" charset="0"/>
              </a:rPr>
              <a:t>Life on the taiga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14"/>
          <p:cNvSpPr>
            <a:spLocks noChangeArrowheads="1"/>
          </p:cNvSpPr>
          <p:nvPr/>
        </p:nvSpPr>
        <p:spPr bwMode="auto">
          <a:xfrm>
            <a:off x="762000" y="1905000"/>
            <a:ext cx="7924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 dirty="0">
                <a:latin typeface="Times" pitchFamily="18" charset="0"/>
              </a:rPr>
              <a:t>However, the prevailing climatic conditions are still harsh, with long, severe winters and short, mild summers</a:t>
            </a:r>
            <a:r>
              <a:rPr lang="en-US" altLang="en-US" sz="3200" dirty="0" smtClean="0">
                <a:latin typeface="Times" pitchFamily="18" charset="0"/>
              </a:rPr>
              <a:t>.</a:t>
            </a:r>
          </a:p>
          <a:p>
            <a:pPr marL="342900" indent="-342900">
              <a:buFontTx/>
              <a:buChar char="•"/>
            </a:pPr>
            <a:r>
              <a:rPr lang="en-US" altLang="en-US" sz="3200" dirty="0" smtClean="0">
                <a:latin typeface="Times" pitchFamily="18" charset="0"/>
              </a:rPr>
              <a:t> </a:t>
            </a:r>
            <a:r>
              <a:rPr lang="en-US" altLang="en-US" sz="3200" dirty="0">
                <a:latin typeface="Times" pitchFamily="18" charset="0"/>
              </a:rPr>
              <a:t>The topsoil, which develops slowly from decaying coniferous needles, is acidic and poor in minerals.</a:t>
            </a:r>
            <a:endParaRPr lang="en-US" altLang="en-US" sz="3200" i="1" dirty="0">
              <a:latin typeface="Times" pitchFamily="18" charset="0"/>
            </a:endParaRPr>
          </a:p>
          <a:p>
            <a:pPr marL="342900" indent="-342900">
              <a:buFontTx/>
              <a:buChar char="•"/>
            </a:pPr>
            <a:endParaRPr lang="en-US" altLang="en-US" sz="3200" i="1" dirty="0">
              <a:latin typeface="Times" pitchFamily="18" charset="0"/>
            </a:endParaRPr>
          </a:p>
        </p:txBody>
      </p:sp>
      <p:sp>
        <p:nvSpPr>
          <p:cNvPr id="20488" name="Text Box 16"/>
          <p:cNvSpPr txBox="1">
            <a:spLocks noChangeArrowheads="1"/>
          </p:cNvSpPr>
          <p:nvPr/>
        </p:nvSpPr>
        <p:spPr bwMode="auto">
          <a:xfrm>
            <a:off x="577850" y="927100"/>
            <a:ext cx="3371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on the taiga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838200" y="1828800"/>
            <a:ext cx="26670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More large species of animals are found in the taiga as compared with the tundra.</a:t>
            </a:r>
            <a:endParaRPr lang="en-US" altLang="en-US" sz="3200" i="1">
              <a:latin typeface="Times" pitchFamily="18" charset="0"/>
            </a:endParaRPr>
          </a:p>
        </p:txBody>
      </p:sp>
      <p:pic>
        <p:nvPicPr>
          <p:cNvPr id="21511" name="Picture 17" descr="C03-10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914400"/>
            <a:ext cx="33115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 Box 18"/>
          <p:cNvSpPr txBox="1">
            <a:spLocks noChangeArrowheads="1"/>
          </p:cNvSpPr>
          <p:nvPr/>
        </p:nvSpPr>
        <p:spPr bwMode="auto">
          <a:xfrm>
            <a:off x="577850" y="927100"/>
            <a:ext cx="3371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on the taiga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Taiga- Coniferous Forest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 </a:t>
            </a:r>
            <a:r>
              <a:rPr lang="en-US" sz="3200" b="1" smtClean="0"/>
              <a:t>cone bearing evergreens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b="1" smtClean="0"/>
              <a:t>- spruce, fir and pine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b="1" smtClean="0"/>
              <a:t>-bear cones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b="1" smtClean="0"/>
              <a:t>needles for leaves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b="1" smtClean="0"/>
              <a:t>do not shed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b="1" smtClean="0"/>
              <a:t>Acidic soil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52963" y="1600200"/>
            <a:ext cx="4033837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200" b="1" smtClean="0"/>
              <a:t>-</a:t>
            </a:r>
            <a:r>
              <a:rPr lang="en-US" smtClean="0"/>
              <a:t> </a:t>
            </a:r>
            <a:r>
              <a:rPr lang="en-US" sz="3200" b="1" smtClean="0"/>
              <a:t>Washington, Oregon, and California -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b="1" smtClean="0"/>
              <a:t>-home of giant redwoods- over 60 meters in height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Taiga- Coniferous Forest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climate--cold winters &amp; cool summers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growing season 130 days to as few as 50 days (latitude) (low as -4 F )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winters- 6 -10 months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>
                <a:solidFill>
                  <a:schemeClr val="accent2"/>
                </a:solidFill>
              </a:rPr>
              <a:t>rain</a:t>
            </a:r>
            <a:r>
              <a:rPr lang="en-US" sz="2400" b="1"/>
              <a:t> 40 -100 cm/yr.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much as heavy snows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/>
              <a:t> few consumer species-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birds, elk, voles, grouse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/>
              <a:t>Animals-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migrate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burrow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snow camouflage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65150" y="838200"/>
            <a:ext cx="81851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Terrestrial Biomes: Latitude and climate</a:t>
            </a:r>
          </a:p>
        </p:txBody>
      </p:sp>
      <p:sp>
        <p:nvSpPr>
          <p:cNvPr id="3077" name="Rectangle 10"/>
          <p:cNvSpPr>
            <a:spLocks noChangeArrowheads="1"/>
          </p:cNvSpPr>
          <p:nvPr/>
        </p:nvSpPr>
        <p:spPr bwMode="auto">
          <a:xfrm>
            <a:off x="381000" y="1546225"/>
            <a:ext cx="24384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At different latitudes, the sun strikes Earth differently.</a:t>
            </a:r>
          </a:p>
        </p:txBody>
      </p:sp>
      <p:sp>
        <p:nvSpPr>
          <p:cNvPr id="3080" name="Text Box 38"/>
          <p:cNvSpPr txBox="1">
            <a:spLocks noChangeArrowheads="1"/>
          </p:cNvSpPr>
          <p:nvPr/>
        </p:nvSpPr>
        <p:spPr bwMode="auto">
          <a:xfrm>
            <a:off x="6156325" y="2981325"/>
            <a:ext cx="3302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600">
                <a:solidFill>
                  <a:schemeClr val="bg2"/>
                </a:solidFill>
                <a:latin typeface="Times" pitchFamily="18" charset="0"/>
              </a:rPr>
              <a:t>O</a:t>
            </a:r>
            <a:endParaRPr lang="en-US" altLang="en-US" sz="1600" baseline="30000">
              <a:solidFill>
                <a:schemeClr val="bg2"/>
              </a:solidFill>
              <a:latin typeface="Times" pitchFamily="18" charset="0"/>
            </a:endParaRPr>
          </a:p>
        </p:txBody>
      </p:sp>
      <p:pic>
        <p:nvPicPr>
          <p:cNvPr id="3081" name="Picture 39" descr="F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447800"/>
            <a:ext cx="5791200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Text Box 40"/>
          <p:cNvSpPr txBox="1">
            <a:spLocks noChangeArrowheads="1"/>
          </p:cNvSpPr>
          <p:nvPr/>
        </p:nvSpPr>
        <p:spPr bwMode="auto">
          <a:xfrm>
            <a:off x="6629400" y="1712913"/>
            <a:ext cx="1495425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" pitchFamily="18" charset="0"/>
              </a:rPr>
              <a:t>North pole</a:t>
            </a:r>
          </a:p>
        </p:txBody>
      </p:sp>
      <p:sp>
        <p:nvSpPr>
          <p:cNvPr id="3083" name="Text Box 41"/>
          <p:cNvSpPr txBox="1">
            <a:spLocks noChangeArrowheads="1"/>
          </p:cNvSpPr>
          <p:nvPr/>
        </p:nvSpPr>
        <p:spPr bwMode="auto">
          <a:xfrm>
            <a:off x="6629400" y="4303713"/>
            <a:ext cx="1495425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" pitchFamily="18" charset="0"/>
              </a:rPr>
              <a:t>South pole</a:t>
            </a:r>
          </a:p>
        </p:txBody>
      </p:sp>
      <p:sp>
        <p:nvSpPr>
          <p:cNvPr id="3084" name="Text Box 42"/>
          <p:cNvSpPr txBox="1">
            <a:spLocks noChangeArrowheads="1"/>
          </p:cNvSpPr>
          <p:nvPr/>
        </p:nvSpPr>
        <p:spPr bwMode="auto">
          <a:xfrm>
            <a:off x="4403725" y="2198688"/>
            <a:ext cx="14636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" pitchFamily="18" charset="0"/>
              </a:rPr>
              <a:t>Sun’s rays</a:t>
            </a:r>
          </a:p>
        </p:txBody>
      </p:sp>
      <p:sp>
        <p:nvSpPr>
          <p:cNvPr id="3085" name="Text Box 43"/>
          <p:cNvSpPr txBox="1">
            <a:spLocks noChangeArrowheads="1"/>
          </p:cNvSpPr>
          <p:nvPr/>
        </p:nvSpPr>
        <p:spPr bwMode="auto">
          <a:xfrm>
            <a:off x="4419600" y="3027363"/>
            <a:ext cx="14636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" pitchFamily="18" charset="0"/>
              </a:rPr>
              <a:t>Sun’s rays</a:t>
            </a:r>
          </a:p>
        </p:txBody>
      </p:sp>
      <p:sp>
        <p:nvSpPr>
          <p:cNvPr id="3086" name="Text Box 44"/>
          <p:cNvSpPr txBox="1">
            <a:spLocks noChangeArrowheads="1"/>
          </p:cNvSpPr>
          <p:nvPr/>
        </p:nvSpPr>
        <p:spPr bwMode="auto">
          <a:xfrm>
            <a:off x="4419600" y="3862388"/>
            <a:ext cx="14636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" pitchFamily="18" charset="0"/>
              </a:rPr>
              <a:t>Sun’s rays</a:t>
            </a:r>
          </a:p>
        </p:txBody>
      </p:sp>
      <p:sp>
        <p:nvSpPr>
          <p:cNvPr id="3087" name="Text Box 45"/>
          <p:cNvSpPr txBox="1">
            <a:spLocks noChangeArrowheads="1"/>
          </p:cNvSpPr>
          <p:nvPr/>
        </p:nvSpPr>
        <p:spPr bwMode="auto">
          <a:xfrm>
            <a:off x="6553200" y="3200400"/>
            <a:ext cx="1087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bg2"/>
                </a:solidFill>
                <a:latin typeface="Times" pitchFamily="18" charset="0"/>
              </a:rPr>
              <a:t>Equator</a:t>
            </a:r>
          </a:p>
        </p:txBody>
      </p:sp>
      <p:sp>
        <p:nvSpPr>
          <p:cNvPr id="3088" name="Text Box 46"/>
          <p:cNvSpPr txBox="1">
            <a:spLocks noChangeArrowheads="1"/>
          </p:cNvSpPr>
          <p:nvPr/>
        </p:nvSpPr>
        <p:spPr bwMode="auto">
          <a:xfrm>
            <a:off x="7162800" y="2209800"/>
            <a:ext cx="6096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chemeClr val="bg2"/>
                </a:solidFill>
                <a:latin typeface="Times" pitchFamily="18" charset="0"/>
              </a:rPr>
              <a:t>66.5</a:t>
            </a:r>
            <a:r>
              <a:rPr lang="en-US" altLang="en-US" sz="1600" b="1" baseline="30000">
                <a:solidFill>
                  <a:schemeClr val="bg2"/>
                </a:solidFill>
                <a:latin typeface="Times" pitchFamily="18" charset="0"/>
              </a:rPr>
              <a:t>o</a:t>
            </a:r>
          </a:p>
        </p:txBody>
      </p:sp>
      <p:sp>
        <p:nvSpPr>
          <p:cNvPr id="3089" name="Text Box 47"/>
          <p:cNvSpPr txBox="1">
            <a:spLocks noChangeArrowheads="1"/>
          </p:cNvSpPr>
          <p:nvPr/>
        </p:nvSpPr>
        <p:spPr bwMode="auto">
          <a:xfrm>
            <a:off x="7239000" y="3930650"/>
            <a:ext cx="6096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chemeClr val="bg2"/>
                </a:solidFill>
                <a:latin typeface="Times" pitchFamily="18" charset="0"/>
              </a:rPr>
              <a:t>66.5</a:t>
            </a:r>
            <a:r>
              <a:rPr lang="en-US" altLang="en-US" sz="1600" b="1" baseline="30000">
                <a:solidFill>
                  <a:schemeClr val="bg2"/>
                </a:solidFill>
                <a:latin typeface="Times" pitchFamily="18" charset="0"/>
              </a:rPr>
              <a:t>o</a:t>
            </a:r>
          </a:p>
        </p:txBody>
      </p:sp>
      <p:sp>
        <p:nvSpPr>
          <p:cNvPr id="3090" name="Text Box 48"/>
          <p:cNvSpPr txBox="1">
            <a:spLocks noChangeArrowheads="1"/>
          </p:cNvSpPr>
          <p:nvPr/>
        </p:nvSpPr>
        <p:spPr bwMode="auto">
          <a:xfrm>
            <a:off x="7756525" y="3257550"/>
            <a:ext cx="6096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chemeClr val="bg2"/>
                </a:solidFill>
                <a:latin typeface="Times" pitchFamily="18" charset="0"/>
              </a:rPr>
              <a:t>23.5</a:t>
            </a:r>
            <a:r>
              <a:rPr lang="en-US" altLang="en-US" sz="1600" b="1" baseline="30000">
                <a:solidFill>
                  <a:schemeClr val="bg2"/>
                </a:solidFill>
                <a:latin typeface="Times" pitchFamily="18" charset="0"/>
              </a:rPr>
              <a:t>o</a:t>
            </a:r>
          </a:p>
        </p:txBody>
      </p:sp>
      <p:sp>
        <p:nvSpPr>
          <p:cNvPr id="3091" name="Text Box 49"/>
          <p:cNvSpPr txBox="1">
            <a:spLocks noChangeArrowheads="1"/>
          </p:cNvSpPr>
          <p:nvPr/>
        </p:nvSpPr>
        <p:spPr bwMode="auto">
          <a:xfrm>
            <a:off x="7562850" y="2452688"/>
            <a:ext cx="60960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chemeClr val="bg2"/>
                </a:solidFill>
                <a:latin typeface="Times" pitchFamily="18" charset="0"/>
              </a:rPr>
              <a:t>23.5</a:t>
            </a:r>
            <a:r>
              <a:rPr lang="en-US" altLang="en-US" sz="1600" b="1" baseline="30000">
                <a:solidFill>
                  <a:schemeClr val="bg2"/>
                </a:solidFill>
                <a:latin typeface="Times" pitchFamily="18" charset="0"/>
              </a:rPr>
              <a:t>o</a:t>
            </a:r>
          </a:p>
        </p:txBody>
      </p:sp>
      <p:sp>
        <p:nvSpPr>
          <p:cNvPr id="3092" name="Text Box 50"/>
          <p:cNvSpPr txBox="1">
            <a:spLocks noChangeArrowheads="1"/>
          </p:cNvSpPr>
          <p:nvPr/>
        </p:nvSpPr>
        <p:spPr bwMode="auto">
          <a:xfrm>
            <a:off x="6248400" y="2928938"/>
            <a:ext cx="266700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aseline="30000">
                <a:solidFill>
                  <a:schemeClr val="bg2"/>
                </a:solidFill>
                <a:latin typeface="Times" pitchFamily="18" charset="0"/>
              </a:rPr>
              <a:t>o</a:t>
            </a:r>
          </a:p>
        </p:txBody>
      </p:sp>
      <p:sp>
        <p:nvSpPr>
          <p:cNvPr id="3093" name="Text Box 51"/>
          <p:cNvSpPr txBox="1">
            <a:spLocks noChangeArrowheads="1"/>
          </p:cNvSpPr>
          <p:nvPr/>
        </p:nvSpPr>
        <p:spPr bwMode="auto">
          <a:xfrm>
            <a:off x="6080125" y="2843213"/>
            <a:ext cx="3619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chemeClr val="bg2"/>
                </a:solidFill>
                <a:latin typeface="Times" pitchFamily="18" charset="0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Taiga Forests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coniferous forests across northern Eurasia and North America. </a:t>
            </a:r>
          </a:p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Rainfall 40-100 cm/yr</a:t>
            </a:r>
          </a:p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 130 days growing season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sz="2400" smtClean="0"/>
          </a:p>
        </p:txBody>
      </p:sp>
      <p:pic>
        <p:nvPicPr>
          <p:cNvPr id="24581" name="Picture 5" descr="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00200"/>
            <a:ext cx="4572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42672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Taiga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evergreen trees </a:t>
            </a:r>
          </a:p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spruce, fir, pine</a:t>
            </a:r>
          </a:p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Dark- Dense tree </a:t>
            </a:r>
            <a:r>
              <a:rPr lang="en-US" sz="3200" b="1" u="sng" smtClean="0">
                <a:latin typeface="Comic Sans MS" pitchFamily="66" charset="0"/>
              </a:rPr>
              <a:t>canopy</a:t>
            </a:r>
            <a:r>
              <a:rPr lang="en-US" sz="3200" b="1" smtClean="0">
                <a:latin typeface="Comic Sans MS" pitchFamily="66" charset="0"/>
              </a:rPr>
              <a:t> </a:t>
            </a:r>
          </a:p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forest floor-lichens, mosses, &amp; ferns </a:t>
            </a:r>
          </a:p>
          <a:p>
            <a:pPr eaLnBrk="1" hangingPunct="1">
              <a:lnSpc>
                <a:spcPct val="88000"/>
              </a:lnSpc>
            </a:pPr>
            <a:r>
              <a:rPr lang="en-US" sz="3200" b="1" smtClean="0">
                <a:latin typeface="Comic Sans MS" pitchFamily="66" charset="0"/>
              </a:rPr>
              <a:t>few consumer species.</a:t>
            </a:r>
            <a:r>
              <a:rPr lang="en-US" b="1" smtClean="0">
                <a:latin typeface="Comic Sans MS" pitchFamily="66" charset="0"/>
              </a:rPr>
              <a:t> </a:t>
            </a:r>
            <a:endParaRPr lang="en-US" smtClean="0"/>
          </a:p>
        </p:txBody>
      </p:sp>
      <p:pic>
        <p:nvPicPr>
          <p:cNvPr id="25604" name="Picture 4" descr="~AUT012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5559" r="6949" b="25230"/>
          <a:stretch>
            <a:fillRect/>
          </a:stretch>
        </p:blipFill>
        <p:spPr>
          <a:xfrm>
            <a:off x="5087938" y="914400"/>
            <a:ext cx="3638550" cy="52117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temp &amp; rain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0"/>
            <a:ext cx="3900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5105400" y="274638"/>
            <a:ext cx="3581400" cy="26971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Temperate Deciduous Forest</a:t>
            </a:r>
            <a:br>
              <a:rPr lang="en-US" sz="4000"/>
            </a:br>
            <a:r>
              <a:rPr lang="en-US" sz="4000"/>
              <a:t> </a:t>
            </a:r>
            <a:r>
              <a:rPr lang="en-US" sz="2400"/>
              <a:t>south of taiga - 30 &amp; 50 degrees latitude</a:t>
            </a:r>
          </a:p>
        </p:txBody>
      </p:sp>
      <p:pic>
        <p:nvPicPr>
          <p:cNvPr id="26628" name="Picture 7" descr="deciduous_location_map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660775"/>
            <a:ext cx="49530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Temperate deciduous forests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4000"/>
              </a:lnSpc>
              <a:spcBef>
                <a:spcPts val="38"/>
              </a:spcBef>
            </a:pPr>
            <a:r>
              <a:rPr lang="en-US" b="1" smtClean="0">
                <a:latin typeface="Comic Sans MS" pitchFamily="66" charset="0"/>
              </a:rPr>
              <a:t>south of the taiga</a:t>
            </a:r>
          </a:p>
          <a:p>
            <a:pPr eaLnBrk="1" hangingPunct="1">
              <a:lnSpc>
                <a:spcPct val="94000"/>
              </a:lnSpc>
              <a:spcBef>
                <a:spcPts val="38"/>
              </a:spcBef>
            </a:pPr>
            <a:r>
              <a:rPr lang="en-US" b="1" smtClean="0">
                <a:latin typeface="Comic Sans MS" pitchFamily="66" charset="0"/>
              </a:rPr>
              <a:t>climate -75-150 cm rain/year </a:t>
            </a:r>
          </a:p>
          <a:p>
            <a:pPr eaLnBrk="1" hangingPunct="1">
              <a:lnSpc>
                <a:spcPct val="94000"/>
              </a:lnSpc>
              <a:spcBef>
                <a:spcPts val="38"/>
              </a:spcBef>
            </a:pPr>
            <a:r>
              <a:rPr lang="en-US" b="1" smtClean="0">
                <a:latin typeface="Comic Sans MS" pitchFamily="66" charset="0"/>
              </a:rPr>
              <a:t>well-defined growing season 140-300 day </a:t>
            </a:r>
          </a:p>
          <a:p>
            <a:pPr eaLnBrk="1" hangingPunct="1">
              <a:lnSpc>
                <a:spcPct val="94000"/>
              </a:lnSpc>
              <a:spcBef>
                <a:spcPts val="38"/>
              </a:spcBef>
            </a:pPr>
            <a:r>
              <a:rPr lang="en-US" b="1" smtClean="0">
                <a:latin typeface="Comic Sans MS" pitchFamily="66" charset="0"/>
              </a:rPr>
              <a:t>Deciduous trees lose their leaves in fall. ( oak, hemlock, maple)</a:t>
            </a:r>
            <a:endParaRPr lang="en-US" sz="2400" b="1" smtClean="0">
              <a:latin typeface="Comic Sans MS" pitchFamily="66" charset="0"/>
            </a:endParaRPr>
          </a:p>
        </p:txBody>
      </p:sp>
      <p:pic>
        <p:nvPicPr>
          <p:cNvPr id="27652" name="Picture 4" descr="~AUT013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73663" y="1600200"/>
            <a:ext cx="2987675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8" name="Rectangle 10"/>
          <p:cNvSpPr>
            <a:spLocks noChangeArrowheads="1"/>
          </p:cNvSpPr>
          <p:nvPr/>
        </p:nvSpPr>
        <p:spPr bwMode="auto">
          <a:xfrm>
            <a:off x="381000" y="1447800"/>
            <a:ext cx="79248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100">
                <a:solidFill>
                  <a:srgbClr val="FF0066"/>
                </a:solidFill>
                <a:latin typeface="Times" pitchFamily="18" charset="0"/>
              </a:rPr>
              <a:t>Temperate </a:t>
            </a:r>
            <a:r>
              <a:rPr lang="en-US" altLang="en-US" sz="3100">
                <a:latin typeface="Times" pitchFamily="18" charset="0"/>
              </a:rPr>
              <a:t>or </a:t>
            </a:r>
            <a:r>
              <a:rPr lang="en-US" altLang="en-US" sz="3100">
                <a:solidFill>
                  <a:srgbClr val="FF0066"/>
                </a:solidFill>
                <a:latin typeface="Times" pitchFamily="18" charset="0"/>
              </a:rPr>
              <a:t>deciduous forests</a:t>
            </a:r>
            <a:r>
              <a:rPr lang="en-US" altLang="en-US" sz="3100">
                <a:latin typeface="Times" pitchFamily="18" charset="0"/>
              </a:rPr>
              <a:t> are dominated by broad-leaved hardwood trees that lose their  foliage annually.</a:t>
            </a:r>
            <a:endParaRPr lang="en-US" altLang="en-US" sz="3100" i="1">
              <a:latin typeface="Times" pitchFamily="18" charset="0"/>
            </a:endParaRPr>
          </a:p>
        </p:txBody>
      </p:sp>
      <p:sp>
        <p:nvSpPr>
          <p:cNvPr id="944142" name="Rectangle 14"/>
          <p:cNvSpPr>
            <a:spLocks noChangeArrowheads="1"/>
          </p:cNvSpPr>
          <p:nvPr/>
        </p:nvSpPr>
        <p:spPr bwMode="auto">
          <a:xfrm>
            <a:off x="381000" y="2895600"/>
            <a:ext cx="3733800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100" dirty="0">
                <a:latin typeface="Times" pitchFamily="18" charset="0"/>
              </a:rPr>
              <a:t>The soil of temperate forests usually consists of a top layer that is rich in humus and a deeper layer of clay.</a:t>
            </a:r>
            <a:endParaRPr lang="en-US" altLang="en-US" sz="3100" i="1" dirty="0">
              <a:latin typeface="Times" pitchFamily="18" charset="0"/>
            </a:endParaRPr>
          </a:p>
        </p:txBody>
      </p:sp>
      <p:pic>
        <p:nvPicPr>
          <p:cNvPr id="28680" name="Picture 22" descr="C03-13P forest in f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971800"/>
            <a:ext cx="3810000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Text Box 28"/>
          <p:cNvSpPr txBox="1">
            <a:spLocks noChangeArrowheads="1"/>
          </p:cNvSpPr>
          <p:nvPr/>
        </p:nvSpPr>
        <p:spPr bwMode="auto">
          <a:xfrm>
            <a:off x="565150" y="938213"/>
            <a:ext cx="55181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in the temperate forest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Tropical Rain Forest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3200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-</a:t>
            </a:r>
            <a:r>
              <a:rPr lang="en-US" b="1" smtClean="0"/>
              <a:t>occurs in a belt around the Earth near the equator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-100 in (250 cm) of rain / year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 very humid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-temperature- hot, constant at 25 degrees C /year</a:t>
            </a:r>
            <a:r>
              <a:rPr lang="en-US" sz="2000" smtClean="0"/>
              <a:t>   </a:t>
            </a:r>
          </a:p>
        </p:txBody>
      </p:sp>
      <p:pic>
        <p:nvPicPr>
          <p:cNvPr id="29700" name="Picture 6" descr="rainforest_location_map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447800"/>
            <a:ext cx="56388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Tropical Rain Forest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2286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Most widespread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Most diverse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Help regulate world climate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Always humid &amp; warm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019800" y="1600200"/>
            <a:ext cx="2667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200-450 cm rain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Relatively constant temp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Few nutrients in soil- locked in plant life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Rapid decay recycles  nutrients quickly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Roots called buttresses or braces provide extra support</a:t>
            </a:r>
          </a:p>
          <a:p>
            <a:pPr eaLnBrk="1" hangingPunct="1">
              <a:lnSpc>
                <a:spcPct val="90000"/>
              </a:lnSpc>
            </a:pPr>
            <a:endParaRPr lang="en-US" sz="2000" smtClean="0"/>
          </a:p>
        </p:txBody>
      </p:sp>
      <p:pic>
        <p:nvPicPr>
          <p:cNvPr id="30725" name="Picture 5" descr="temp &amp; rain TR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447800"/>
            <a:ext cx="29876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4876800"/>
            <a:ext cx="40386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Emergent layer- top layer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Canopy- primary layer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Epiphytes- plants that “perch” for position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Understory- lowest layer</a:t>
            </a:r>
          </a:p>
        </p:txBody>
      </p:sp>
      <p:sp>
        <p:nvSpPr>
          <p:cNvPr id="31748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4876800"/>
            <a:ext cx="40386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Fallien trees are quickly absorbed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More plants &amp; animsl than anywhere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Camo ^ bright colors (poison)</a:t>
            </a:r>
          </a:p>
        </p:txBody>
      </p:sp>
      <p:pic>
        <p:nvPicPr>
          <p:cNvPr id="31749" name="Picture 4" descr="canopy fore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2051"/>
          <p:cNvSpPr txBox="1">
            <a:spLocks noChangeArrowheads="1"/>
          </p:cNvSpPr>
          <p:nvPr/>
        </p:nvSpPr>
        <p:spPr bwMode="auto">
          <a:xfrm>
            <a:off x="565150" y="938213"/>
            <a:ext cx="38036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in rain forests</a:t>
            </a:r>
          </a:p>
        </p:txBody>
      </p:sp>
      <p:sp>
        <p:nvSpPr>
          <p:cNvPr id="924682" name="Rectangle 2058"/>
          <p:cNvSpPr>
            <a:spLocks noChangeArrowheads="1"/>
          </p:cNvSpPr>
          <p:nvPr/>
        </p:nvSpPr>
        <p:spPr bwMode="auto">
          <a:xfrm>
            <a:off x="533400" y="3276600"/>
            <a:ext cx="79248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Temperate rain forests are found on the Olympic peninsula in Washington state and in other places throughout the world, such as South America, New Zealand, and Australia.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32775" name="Rectangle 2060"/>
          <p:cNvSpPr>
            <a:spLocks noChangeArrowheads="1"/>
          </p:cNvSpPr>
          <p:nvPr/>
        </p:nvSpPr>
        <p:spPr bwMode="auto">
          <a:xfrm>
            <a:off x="533400" y="1676400"/>
            <a:ext cx="79248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There are two types of rain forests in the world</a:t>
            </a:r>
            <a:r>
              <a:rPr lang="en-US" altLang="en-US" sz="3200" i="1">
                <a:latin typeface="Times" pitchFamily="18" charset="0"/>
              </a:rPr>
              <a:t>—</a:t>
            </a:r>
            <a:r>
              <a:rPr lang="en-US" altLang="en-US" sz="3200">
                <a:latin typeface="Times" pitchFamily="18" charset="0"/>
              </a:rPr>
              <a:t>the temperate rain forest and the more widely known tropical rain forest.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65150" y="785813"/>
            <a:ext cx="6508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A Tropical Rain Forest: Canopy</a:t>
            </a:r>
          </a:p>
        </p:txBody>
      </p:sp>
      <p:sp>
        <p:nvSpPr>
          <p:cNvPr id="928778" name="Rectangle 10"/>
          <p:cNvSpPr>
            <a:spLocks noChangeArrowheads="1"/>
          </p:cNvSpPr>
          <p:nvPr/>
        </p:nvSpPr>
        <p:spPr bwMode="auto">
          <a:xfrm>
            <a:off x="533400" y="2784475"/>
            <a:ext cx="236220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Birds, such as scarlet macaws, live on the fruits and nuts of the trees.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33799" name="Rectangle 12"/>
          <p:cNvSpPr>
            <a:spLocks noChangeArrowheads="1"/>
          </p:cNvSpPr>
          <p:nvPr/>
        </p:nvSpPr>
        <p:spPr bwMode="auto">
          <a:xfrm>
            <a:off x="533400" y="1371600"/>
            <a:ext cx="37338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Monkeys frequently pass through.</a:t>
            </a:r>
            <a:endParaRPr lang="en-US" altLang="en-US" sz="3200" i="1">
              <a:latin typeface="Times" pitchFamily="18" charset="0"/>
            </a:endParaRPr>
          </a:p>
        </p:txBody>
      </p:sp>
      <p:pic>
        <p:nvPicPr>
          <p:cNvPr id="33800" name="Picture 14" descr="F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371600"/>
            <a:ext cx="33051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8788" name="Oval 20"/>
          <p:cNvSpPr>
            <a:spLocks noChangeArrowheads="1"/>
          </p:cNvSpPr>
          <p:nvPr/>
        </p:nvSpPr>
        <p:spPr bwMode="auto">
          <a:xfrm>
            <a:off x="3733800" y="1371600"/>
            <a:ext cx="3352800" cy="1676400"/>
          </a:xfrm>
          <a:prstGeom prst="ellips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/>
              <a:t> </a:t>
            </a:r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Biome</a:t>
            </a:r>
          </a:p>
          <a:p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 smtClean="0"/>
              <a:t>-</a:t>
            </a:r>
            <a:r>
              <a:rPr lang="en-US" sz="3600" b="1" dirty="0"/>
              <a:t>area has distinctive climates &amp; organisms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/>
              <a:t>-contains many ecosystems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/>
              <a:t>- named  according to </a:t>
            </a:r>
            <a:r>
              <a:rPr lang="en-US" sz="3600" b="1" dirty="0">
                <a:solidFill>
                  <a:schemeClr val="accent2"/>
                </a:solidFill>
              </a:rPr>
              <a:t>plant</a:t>
            </a:r>
            <a:r>
              <a:rPr lang="en-US" sz="3600" b="1" dirty="0"/>
              <a:t> life-	(b/c plants that can grow in an area determine what other organisms can live there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Dependent 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u="sng" dirty="0">
                <a:solidFill>
                  <a:schemeClr val="hlink"/>
                </a:solidFill>
              </a:rPr>
              <a:t>latitude</a:t>
            </a:r>
            <a:r>
              <a:rPr lang="en-US" b="1" dirty="0"/>
              <a:t>- affects mainly temperature- from equator to poles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chemeClr val="hlink"/>
                </a:solidFill>
              </a:rPr>
              <a:t>altitude-</a:t>
            </a:r>
            <a:r>
              <a:rPr lang="en-US" b="1" dirty="0"/>
              <a:t> still temperate- bottom to top of mountain</a:t>
            </a:r>
            <a:endParaRPr lang="en-US" sz="1800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0" name="Rectangle 10"/>
          <p:cNvSpPr>
            <a:spLocks noChangeArrowheads="1"/>
          </p:cNvSpPr>
          <p:nvPr/>
        </p:nvSpPr>
        <p:spPr bwMode="auto">
          <a:xfrm>
            <a:off x="533400" y="3717925"/>
            <a:ext cx="31242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Reptiles include chameleons and snakes.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34822" name="Rectangle 12"/>
          <p:cNvSpPr>
            <a:spLocks noChangeArrowheads="1"/>
          </p:cNvSpPr>
          <p:nvPr/>
        </p:nvSpPr>
        <p:spPr bwMode="auto">
          <a:xfrm>
            <a:off x="533400" y="1600200"/>
            <a:ext cx="28194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Tree frogs are common understory amphibians.</a:t>
            </a:r>
            <a:endParaRPr lang="en-US" altLang="en-US" sz="3200" i="1">
              <a:latin typeface="Times" pitchFamily="18" charset="0"/>
            </a:endParaRPr>
          </a:p>
        </p:txBody>
      </p:sp>
      <p:pic>
        <p:nvPicPr>
          <p:cNvPr id="34823" name="Picture 14" descr="F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447800"/>
            <a:ext cx="29908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59" name="Oval 19"/>
          <p:cNvSpPr>
            <a:spLocks noChangeArrowheads="1"/>
          </p:cNvSpPr>
          <p:nvPr/>
        </p:nvSpPr>
        <p:spPr bwMode="auto">
          <a:xfrm>
            <a:off x="4191000" y="2590800"/>
            <a:ext cx="3429000" cy="2209800"/>
          </a:xfrm>
          <a:prstGeom prst="ellips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4826" name="Text Box 20"/>
          <p:cNvSpPr txBox="1">
            <a:spLocks noChangeArrowheads="1"/>
          </p:cNvSpPr>
          <p:nvPr/>
        </p:nvSpPr>
        <p:spPr bwMode="auto">
          <a:xfrm>
            <a:off x="565150" y="785813"/>
            <a:ext cx="72199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A Tropical Rain Forest: Understory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565150" y="914400"/>
            <a:ext cx="65341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A Tropical Rain Forest: Ground</a:t>
            </a:r>
          </a:p>
        </p:txBody>
      </p:sp>
      <p:sp>
        <p:nvSpPr>
          <p:cNvPr id="932874" name="Rectangle 10"/>
          <p:cNvSpPr>
            <a:spLocks noChangeArrowheads="1"/>
          </p:cNvSpPr>
          <p:nvPr/>
        </p:nvSpPr>
        <p:spPr bwMode="auto">
          <a:xfrm>
            <a:off x="533400" y="2536825"/>
            <a:ext cx="79248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Leaves and other organic materials decay quickly.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35847" name="Rectangle 12"/>
          <p:cNvSpPr>
            <a:spLocks noChangeArrowheads="1"/>
          </p:cNvSpPr>
          <p:nvPr/>
        </p:nvSpPr>
        <p:spPr bwMode="auto">
          <a:xfrm>
            <a:off x="533400" y="1752600"/>
            <a:ext cx="79248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The ground layer is a moist forest floor.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932877" name="Rectangle 13"/>
          <p:cNvSpPr>
            <a:spLocks noChangeArrowheads="1"/>
          </p:cNvSpPr>
          <p:nvPr/>
        </p:nvSpPr>
        <p:spPr bwMode="auto">
          <a:xfrm>
            <a:off x="533400" y="3790950"/>
            <a:ext cx="79248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Roots spread throughout the top 18 inches of soil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932878" name="Rectangle 14"/>
          <p:cNvSpPr>
            <a:spLocks noChangeArrowheads="1"/>
          </p:cNvSpPr>
          <p:nvPr/>
        </p:nvSpPr>
        <p:spPr bwMode="auto">
          <a:xfrm>
            <a:off x="533400" y="4956175"/>
            <a:ext cx="79248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There is great competition for nutrients.</a:t>
            </a:r>
            <a:endParaRPr lang="en-US" altLang="en-US" sz="3200" i="1">
              <a:latin typeface="Times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565150" y="938213"/>
            <a:ext cx="38036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in rain forests</a:t>
            </a:r>
          </a:p>
        </p:txBody>
      </p:sp>
      <p:sp>
        <p:nvSpPr>
          <p:cNvPr id="935946" name="Rectangle 10"/>
          <p:cNvSpPr>
            <a:spLocks noChangeArrowheads="1"/>
          </p:cNvSpPr>
          <p:nvPr/>
        </p:nvSpPr>
        <p:spPr bwMode="auto">
          <a:xfrm>
            <a:off x="533400" y="3794125"/>
            <a:ext cx="79248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chemeClr val="tx1"/>
              </a:buClr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Without organic matter, once rain forest soil is exposed and farmed, it becomes hard, almost brick-like, and nutrient-poor in a matter of a few years.</a:t>
            </a:r>
            <a:endParaRPr lang="en-US" altLang="en-US" sz="3200" i="1">
              <a:latin typeface="Times" pitchFamily="18" charset="0"/>
            </a:endParaRPr>
          </a:p>
        </p:txBody>
      </p:sp>
      <p:sp>
        <p:nvSpPr>
          <p:cNvPr id="36871" name="Rectangle 12"/>
          <p:cNvSpPr>
            <a:spLocks noChangeArrowheads="1"/>
          </p:cNvSpPr>
          <p:nvPr/>
        </p:nvSpPr>
        <p:spPr bwMode="auto">
          <a:xfrm>
            <a:off x="533400" y="1676400"/>
            <a:ext cx="79248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Soils in rain forests do not have substantial amounts of organic matter because leaf matter, which contains nutrients, disappears so quickly.</a:t>
            </a:r>
            <a:endParaRPr lang="en-US" altLang="en-US" sz="3200" i="1">
              <a:latin typeface="Times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Tropical Rain Forest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/>
              <a:t>has strong sunlight year round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/>
              <a:t>-has little seasonal variation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6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/>
              <a:t>- life is around you but very little on the bare forest floor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 dirty="0"/>
              <a:t>-has the greatest biological diversity of any biome--more than in all the rest of land biomes combined</a:t>
            </a:r>
            <a:r>
              <a:rPr lang="en-US" dirty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Nutrients are in the plants, not the soil</a:t>
            </a:r>
            <a:endParaRPr 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Threats to Rain Forest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TRF is being cut for agriculture, oil exploration and logging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Lack of Nutrients  lead to desertification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/>
              <a:t>Leads to Loss of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Homes – native people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Habitats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Poaching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Exotic-pet trade</a:t>
            </a:r>
            <a:endParaRPr lang="en-US" sz="2400"/>
          </a:p>
        </p:txBody>
      </p:sp>
      <p:sp>
        <p:nvSpPr>
          <p:cNvPr id="2458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/>
              <a:t>IF DESTRUCTION OCCURS AT ITS PRESENT RATE, ALMOST ALL TRF WILL DISAPPEAR BY THE END OF THIS CENTURY AS WELL AS THE ORGANISMS WHICH LIVE THERE </a:t>
            </a:r>
          </a:p>
          <a:p>
            <a:pPr eaLnBrk="1" fontAlgn="auto" hangingPunct="1">
              <a:lnSpc>
                <a:spcPct val="11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/>
              <a:t>MANY PLANTS AND ANIMALS WHICH MAY BE USED FOR FIGHTING DISEASES WILL BECOME EXTINCT!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Temperate Rain Forest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sz="half"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High precipitation &amp;  humidity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Evergreen forest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Dark understory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Moderate temp year round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Olympic Mtn- only one in USA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sz="half" idx="2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/>
          </a:p>
        </p:txBody>
      </p:sp>
      <p:pic>
        <p:nvPicPr>
          <p:cNvPr id="39941" name="Picture 9" descr="olympic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828800"/>
            <a:ext cx="4800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12"/>
          <p:cNvSpPr>
            <a:spLocks noChangeArrowheads="1"/>
          </p:cNvSpPr>
          <p:nvPr/>
        </p:nvSpPr>
        <p:spPr bwMode="auto">
          <a:xfrm>
            <a:off x="533400" y="2003425"/>
            <a:ext cx="28194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Deserts usually get less than 25 cm of precipitation annually.</a:t>
            </a:r>
            <a:endParaRPr lang="en-US" altLang="en-US" sz="3200" i="1">
              <a:latin typeface="Times" pitchFamily="18" charset="0"/>
            </a:endParaRPr>
          </a:p>
        </p:txBody>
      </p:sp>
      <p:pic>
        <p:nvPicPr>
          <p:cNvPr id="40966" name="Picture 14" descr="F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914400"/>
            <a:ext cx="3810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Text Box 16"/>
          <p:cNvSpPr txBox="1">
            <a:spLocks noChangeArrowheads="1"/>
          </p:cNvSpPr>
          <p:nvPr/>
        </p:nvSpPr>
        <p:spPr bwMode="auto">
          <a:xfrm>
            <a:off x="539750" y="914400"/>
            <a:ext cx="3498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in the desert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48768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</a:rPr>
              <a:t>Treeless </a:t>
            </a:r>
            <a:r>
              <a:rPr lang="en-US" sz="5400" smtClean="0">
                <a:latin typeface="Times New Roman" pitchFamily="18" charset="0"/>
              </a:rPr>
              <a:t>Deserts: </a:t>
            </a:r>
            <a:endParaRPr lang="en-US" smtClean="0">
              <a:latin typeface="Times New Roman" pitchFamily="18" charset="0"/>
            </a:endParaRPr>
          </a:p>
        </p:txBody>
      </p:sp>
      <p:sp>
        <p:nvSpPr>
          <p:cNvPr id="4413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600200"/>
            <a:ext cx="2209800" cy="45259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>
                <a:latin typeface="Times New Roman" pitchFamily="18" charset="0"/>
              </a:rPr>
              <a:t>annual rainfall- less than 25 cm/yr</a:t>
            </a:r>
          </a:p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>
                <a:latin typeface="Times New Roman" pitchFamily="18" charset="0"/>
              </a:rPr>
              <a:t> days -hot </a:t>
            </a:r>
          </a:p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>
                <a:latin typeface="Times New Roman" pitchFamily="18" charset="0"/>
              </a:rPr>
              <a:t>nights </a:t>
            </a:r>
          </a:p>
        </p:txBody>
      </p:sp>
      <p:sp>
        <p:nvSpPr>
          <p:cNvPr id="44134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638800" y="304800"/>
            <a:ext cx="3505200" cy="58674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>
                <a:latin typeface="Comic Sans MS" pitchFamily="66" charset="0"/>
              </a:rPr>
              <a:t>Vegetation –</a:t>
            </a:r>
          </a:p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>
                <a:latin typeface="Comic Sans MS" pitchFamily="66" charset="0"/>
              </a:rPr>
              <a:t>succulent leafless cacti </a:t>
            </a:r>
          </a:p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>
                <a:latin typeface="Comic Sans MS" pitchFamily="66" charset="0"/>
              </a:rPr>
              <a:t>stems </a:t>
            </a:r>
          </a:p>
          <a:p>
            <a:pPr eaLnBrk="1" fontAlgn="auto" hangingPunct="1">
              <a:lnSpc>
                <a:spcPct val="94000"/>
              </a:lnSpc>
              <a:spcBef>
                <a:spcPts val="138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>
                <a:latin typeface="Comic Sans MS" pitchFamily="66" charset="0"/>
              </a:rPr>
              <a:t>store water  photosynthesisAnnual plants burst into flower during a limited time period when moisture and temperature are favorable.</a:t>
            </a:r>
            <a:endParaRPr lang="en-US">
              <a:latin typeface="Comic Sans MS" pitchFamily="66" charset="0"/>
            </a:endParaRPr>
          </a:p>
        </p:txBody>
      </p:sp>
      <p:pic>
        <p:nvPicPr>
          <p:cNvPr id="41989" name="Picture 5" descr="Saguaro%20cactus%20profile-Ve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905000"/>
            <a:ext cx="314166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39750" y="914400"/>
            <a:ext cx="3498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3600" b="1">
                <a:solidFill>
                  <a:schemeClr val="tx2"/>
                </a:solidFill>
                <a:latin typeface="Times" pitchFamily="18" charset="0"/>
              </a:rPr>
              <a:t>Life in the desert</a:t>
            </a:r>
          </a:p>
        </p:txBody>
      </p:sp>
      <p:sp>
        <p:nvSpPr>
          <p:cNvPr id="916490" name="Rectangle 10"/>
          <p:cNvSpPr>
            <a:spLocks noChangeArrowheads="1"/>
          </p:cNvSpPr>
          <p:nvPr/>
        </p:nvSpPr>
        <p:spPr bwMode="auto">
          <a:xfrm>
            <a:off x="5105400" y="1660525"/>
            <a:ext cx="33528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en-US" altLang="en-US" sz="3200">
                <a:latin typeface="Times" pitchFamily="18" charset="0"/>
              </a:rPr>
              <a:t>The driest biome is the desert biome.  A </a:t>
            </a:r>
            <a:r>
              <a:rPr lang="en-US" altLang="en-US" sz="3200">
                <a:solidFill>
                  <a:srgbClr val="FF0066"/>
                </a:solidFill>
                <a:latin typeface="Times" pitchFamily="18" charset="0"/>
              </a:rPr>
              <a:t>desert</a:t>
            </a:r>
            <a:r>
              <a:rPr lang="en-US" altLang="en-US" sz="3200">
                <a:latin typeface="Times" pitchFamily="18" charset="0"/>
              </a:rPr>
              <a:t> is an arid region with sparse to almost nonexistent plant life.</a:t>
            </a:r>
            <a:endParaRPr lang="en-US" altLang="en-US" sz="3200" i="1">
              <a:latin typeface="Times" pitchFamily="18" charset="0"/>
            </a:endParaRPr>
          </a:p>
        </p:txBody>
      </p:sp>
      <p:pic>
        <p:nvPicPr>
          <p:cNvPr id="43016" name="Picture 18" descr="desert 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828800"/>
            <a:ext cx="44450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latin typeface="Times New Roman" pitchFamily="18" charset="0"/>
              </a:rPr>
              <a:t>Deserts:</a:t>
            </a:r>
            <a:endParaRPr lang="en-US" smtClean="0">
              <a:latin typeface="Times New Roman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3588" y="1600200"/>
            <a:ext cx="3579812" cy="4525963"/>
          </a:xfrm>
        </p:spPr>
        <p:txBody>
          <a:bodyPr/>
          <a:lstStyle/>
          <a:p>
            <a:pPr eaLnBrk="1" hangingPunct="1">
              <a:lnSpc>
                <a:spcPct val="94000"/>
              </a:lnSpc>
              <a:spcBef>
                <a:spcPts val="138"/>
              </a:spcBef>
            </a:pPr>
            <a:r>
              <a:rPr lang="en-US" sz="2400" smtClean="0">
                <a:latin typeface="Times New Roman" pitchFamily="18" charset="0"/>
              </a:rPr>
              <a:t> </a:t>
            </a:r>
            <a:r>
              <a:rPr lang="en-US" sz="3600" b="1" smtClean="0">
                <a:latin typeface="Times New Roman" pitchFamily="18" charset="0"/>
              </a:rPr>
              <a:t>Insects have a compressed life cycle.</a:t>
            </a:r>
          </a:p>
          <a:p>
            <a:pPr eaLnBrk="1" hangingPunct="1">
              <a:lnSpc>
                <a:spcPct val="94000"/>
              </a:lnSpc>
              <a:spcBef>
                <a:spcPts val="138"/>
              </a:spcBef>
            </a:pPr>
            <a:r>
              <a:rPr lang="en-US" sz="3600" b="1" smtClean="0">
                <a:latin typeface="Times New Roman" pitchFamily="18" charset="0"/>
              </a:rPr>
              <a:t> Lizards and snakes are the characteristic vertebrate group</a:t>
            </a:r>
            <a:r>
              <a:rPr lang="en-US" sz="2400" smtClean="0">
                <a:latin typeface="Times New Roman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  <p:pic>
        <p:nvPicPr>
          <p:cNvPr id="44036" name="Picture 4" descr="hornto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676400"/>
            <a:ext cx="428625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~AUT0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Grasslands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8610600" cy="41148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/>
              <a:t>-rain greater than 25 cm but </a:t>
            </a:r>
            <a:r>
              <a:rPr lang="en-US" sz="3600" b="1">
                <a:solidFill>
                  <a:schemeClr val="accent2"/>
                </a:solidFill>
              </a:rPr>
              <a:t>not enough for trees</a:t>
            </a:r>
            <a:r>
              <a:rPr lang="en-US" sz="3600" b="1"/>
              <a:t>. Most falls in one season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/>
              <a:t>-extensive root system allows quick recovery from fire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b="1"/>
              <a:t>-matted roots also absorb surface water efficiently and prevent invasion by trees</a:t>
            </a:r>
            <a:r>
              <a:rPr lang="en-US" b="1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temp &amp; rain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42037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5334000" y="274638"/>
            <a:ext cx="33528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Tropical Savanna</a:t>
            </a:r>
          </a:p>
        </p:txBody>
      </p:sp>
      <p:sp>
        <p:nvSpPr>
          <p:cNvPr id="46084" name="Rectangle 6"/>
          <p:cNvSpPr>
            <a:spLocks noGrp="1" noChangeArrowheads="1"/>
          </p:cNvSpPr>
          <p:nvPr>
            <p:ph idx="1"/>
          </p:nvPr>
        </p:nvSpPr>
        <p:spPr>
          <a:xfrm>
            <a:off x="4495800" y="1600200"/>
            <a:ext cx="4191000" cy="1828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smtClean="0"/>
              <a:t>-</a:t>
            </a:r>
            <a:r>
              <a:rPr lang="en-US" b="1" smtClean="0">
                <a:solidFill>
                  <a:schemeClr val="accent2"/>
                </a:solidFill>
              </a:rPr>
              <a:t>greatest variety and number of large herbivores of all biomes           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solidFill>
                  <a:schemeClr val="accent2"/>
                </a:solidFill>
              </a:rPr>
              <a:t> </a:t>
            </a:r>
            <a:r>
              <a:rPr lang="en-US" b="1" smtClean="0"/>
              <a:t>-many migrate</a:t>
            </a:r>
            <a:endParaRPr lang="en-US" sz="2400" smtClean="0"/>
          </a:p>
        </p:txBody>
      </p:sp>
      <p:pic>
        <p:nvPicPr>
          <p:cNvPr id="46085" name="Picture 7" descr="~AUT0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76625"/>
            <a:ext cx="45720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~AUT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0813" y="0"/>
            <a:ext cx="6453187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419600"/>
            <a:ext cx="8229600" cy="1752600"/>
          </a:xfrm>
        </p:spPr>
        <p:txBody>
          <a:bodyPr/>
          <a:lstStyle/>
          <a:p>
            <a:pPr algn="l" eaLnBrk="1" hangingPunct="1"/>
            <a:r>
              <a:rPr lang="en-US" sz="2400" smtClean="0"/>
              <a:t>- tropical grassland, dotted with trees-- in much of Africa</a:t>
            </a:r>
            <a:br>
              <a:rPr lang="en-US" sz="2400" smtClean="0"/>
            </a:br>
            <a:r>
              <a:rPr lang="en-US" sz="2400" smtClean="0"/>
              <a:t>- severe dry season--young born during rainy season</a:t>
            </a:r>
            <a:br>
              <a:rPr lang="en-US" sz="2400" smtClean="0"/>
            </a:br>
            <a:r>
              <a:rPr lang="en-US" sz="2400" smtClean="0"/>
              <a:t>- tree-Acacia-sheds leaves during a drought</a:t>
            </a:r>
            <a:endParaRPr lang="en-US" sz="4800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533400"/>
            <a:ext cx="2438400" cy="2971800"/>
          </a:xfrm>
        </p:spPr>
        <p:txBody>
          <a:bodyPr/>
          <a:lstStyle/>
          <a:p>
            <a:pPr eaLnBrk="1" hangingPunct="1"/>
            <a:r>
              <a:rPr lang="en-US" sz="3600" b="1" smtClean="0"/>
              <a:t>African Savanna- </a:t>
            </a:r>
            <a:br>
              <a:rPr lang="en-US" sz="3600" b="1" smtClean="0"/>
            </a:br>
            <a:r>
              <a:rPr lang="en-US" b="1" smtClean="0"/>
              <a:t>Acacia Trees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~AUT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0"/>
            <a:ext cx="4165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3962400" cy="53641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Plants have adapted to survive the large herbivores. Some produce poisons after they have been fed on a short period of time.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00800" y="274638"/>
            <a:ext cx="2286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Temperate Grassland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5257800" y="1524000"/>
            <a:ext cx="3581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b="1" smtClean="0"/>
              <a:t>Prairie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-temperate grassland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-hot summers and cold winters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-rains 10 in. /yr.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-some other herb and flowers but few trees</a:t>
            </a:r>
          </a:p>
        </p:txBody>
      </p:sp>
      <p:pic>
        <p:nvPicPr>
          <p:cNvPr id="49156" name="Picture 4" descr="temp &amp; rain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0"/>
            <a:ext cx="4695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 descr="~AUT0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75063"/>
            <a:ext cx="6096000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4419600" cy="3230562"/>
          </a:xfrm>
        </p:spPr>
        <p:txBody>
          <a:bodyPr/>
          <a:lstStyle/>
          <a:p>
            <a:pPr eaLnBrk="1" hangingPunct="1"/>
            <a:r>
              <a:rPr lang="en-US" sz="4000" smtClean="0"/>
              <a:t>Fire is beneficial- not harmful</a:t>
            </a:r>
            <a:br>
              <a:rPr lang="en-US" sz="4000" smtClean="0"/>
            </a:br>
            <a:r>
              <a:rPr lang="en-US" sz="3200" smtClean="0"/>
              <a:t>The grass returns quickly &amp; animals stay beneath the ground- safe.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Types of Grasslands</a:t>
            </a:r>
            <a:r>
              <a:rPr lang="en-US" smtClean="0"/>
              <a:t> -Prairie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524000"/>
            <a:ext cx="4038600" cy="4525963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 -mice, prairie dogs, and rabbits burrow in the ground and feed above ground.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-predators- hawks, snakes, badgers, coyotes, and fox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-large herds of buffalo once roamed as did herds of pronghorn antelope </a:t>
            </a:r>
          </a:p>
        </p:txBody>
      </p:sp>
      <p:pic>
        <p:nvPicPr>
          <p:cNvPr id="51204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86200" y="1447800"/>
            <a:ext cx="5257800" cy="417195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Types of Grasslands</a:t>
            </a:r>
            <a:r>
              <a:rPr lang="en-US" smtClean="0"/>
              <a:t> -Prairie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3581400" cy="45259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/>
              <a:t>farmland can strip  the protective layer of vegetation allowing windstorms to blow away the top soil-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/>
              <a:t>-ex. great </a:t>
            </a:r>
            <a:r>
              <a:rPr lang="en-US" b="1">
                <a:solidFill>
                  <a:schemeClr val="accent2"/>
                </a:solidFill>
              </a:rPr>
              <a:t>dust bowl</a:t>
            </a:r>
            <a:r>
              <a:rPr lang="en-US" b="1"/>
              <a:t> of 1930’s</a:t>
            </a:r>
            <a:endParaRPr lang="en-US" sz="2400"/>
          </a:p>
        </p:txBody>
      </p:sp>
      <p:pic>
        <p:nvPicPr>
          <p:cNvPr id="52228" name="Picture 5" descr="dustbow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0668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876800" y="274638"/>
            <a:ext cx="3810000" cy="1143000"/>
          </a:xfrm>
        </p:spPr>
        <p:txBody>
          <a:bodyPr/>
          <a:lstStyle/>
          <a:p>
            <a:pPr eaLnBrk="1" hangingPunct="1"/>
            <a:r>
              <a:rPr lang="en-US" smtClean="0"/>
              <a:t>Chaparral</a:t>
            </a:r>
          </a:p>
        </p:txBody>
      </p:sp>
      <p:pic>
        <p:nvPicPr>
          <p:cNvPr id="53251" name="Picture 4" descr="temp &amp; rain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49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5" descr="chappara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981200"/>
            <a:ext cx="4343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3581400" cy="1143000"/>
          </a:xfrm>
        </p:spPr>
        <p:txBody>
          <a:bodyPr/>
          <a:lstStyle/>
          <a:p>
            <a:pPr eaLnBrk="1" hangingPunct="1"/>
            <a:r>
              <a:rPr lang="en-US" smtClean="0"/>
              <a:t>Chaparral-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/>
              <a:t>Chile and Mediterranean Sea -California, South Africa, Western Australia,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/>
              <a:t>Rodents and reptiles common</a:t>
            </a:r>
            <a:endParaRPr lang="en-US" sz="2000"/>
          </a:p>
        </p:txBody>
      </p:sp>
      <p:sp>
        <p:nvSpPr>
          <p:cNvPr id="16486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304800"/>
            <a:ext cx="4038600" cy="58213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Little rainfall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Short reproductive cycle- after a rain things bloom &amp; reproduce quickly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Shallow roots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Evergreen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Fire does not damage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Recovers easily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~AUT0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5105400" y="274638"/>
            <a:ext cx="3581400" cy="1143000"/>
          </a:xfrm>
        </p:spPr>
        <p:txBody>
          <a:bodyPr/>
          <a:lstStyle/>
          <a:p>
            <a:pPr eaLnBrk="1" hangingPunct="1"/>
            <a:r>
              <a:rPr lang="en-US" smtClean="0"/>
              <a:t>Tundra</a:t>
            </a:r>
          </a:p>
        </p:txBody>
      </p:sp>
      <p:sp>
        <p:nvSpPr>
          <p:cNvPr id="55299" name="Rectangle 7"/>
          <p:cNvSpPr>
            <a:spLocks noGrp="1" noChangeArrowheads="1"/>
          </p:cNvSpPr>
          <p:nvPr>
            <p:ph idx="1"/>
          </p:nvPr>
        </p:nvSpPr>
        <p:spPr>
          <a:xfrm>
            <a:off x="4648200" y="1600200"/>
            <a:ext cx="4038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smtClean="0"/>
              <a:t>Less than 30 inches of rain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permafrost- permanently frozen subsoil-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/>
              <a:t>Alpine tundra on Mt. top-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very dry-a cold desert in winter-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/>
              <a:t>Arctic Tundra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North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cold and dark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Northern lights (Aurora)</a:t>
            </a:r>
            <a:endParaRPr lang="en-US" sz="2400" smtClean="0"/>
          </a:p>
        </p:txBody>
      </p:sp>
      <p:pic>
        <p:nvPicPr>
          <p:cNvPr id="55300" name="Picture 5" descr="temp &amp; rain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0"/>
            <a:ext cx="409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2971800" cy="609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TUNDRA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3308350" cy="45259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Plants- 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Sedges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short</a:t>
            </a:r>
            <a:r>
              <a:rPr lang="en-US" sz="2000"/>
              <a:t> </a:t>
            </a:r>
            <a:r>
              <a:rPr lang="en-US" sz="2000" b="1"/>
              <a:t>grasses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moss &amp; Lichens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Grows close to ground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Dwarf forms of some larger plants evolve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038600" y="381000"/>
            <a:ext cx="4876800" cy="57150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>
                <a:solidFill>
                  <a:schemeClr val="hlink"/>
                </a:solidFill>
              </a:rPr>
              <a:t>Animals types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Lemmings, mice, rabbits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Caribou &amp; Raindeer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Birds, wolves, foxes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Molluscs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Insects (mosquitoes)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polar bears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>
                <a:solidFill>
                  <a:schemeClr val="hlink"/>
                </a:solidFill>
              </a:rPr>
              <a:t>Adaptations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burrow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winter camouflage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well insulated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>
                <a:solidFill>
                  <a:schemeClr val="accent2"/>
                </a:solidFill>
              </a:rPr>
              <a:t>migrate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hibernate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4572000" cy="15541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/>
              <a:t>Threat</a:t>
            </a:r>
            <a:br>
              <a:rPr lang="en-US" sz="3600"/>
            </a:br>
            <a:r>
              <a:rPr lang="en-US" sz="3600"/>
              <a:t>to Tundra</a:t>
            </a:r>
            <a:br>
              <a:rPr lang="en-US" sz="3600"/>
            </a:br>
            <a:r>
              <a:rPr lang="en-US" sz="2400"/>
              <a:t>easy to damage this biome and slow to recover</a:t>
            </a:r>
            <a:br>
              <a:rPr lang="en-US" sz="2400"/>
            </a:br>
            <a:endParaRPr lang="en-US" sz="2400"/>
          </a:p>
        </p:txBody>
      </p:sp>
      <p:sp>
        <p:nvSpPr>
          <p:cNvPr id="32153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04800" y="2133600"/>
            <a:ext cx="4191000" cy="39925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 </a:t>
            </a:r>
            <a:r>
              <a:rPr lang="en-US" sz="2400" b="1"/>
              <a:t>Open the refuge?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Become less dependent on foreign oil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Provide a more politically stable economy –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Not dependent on Middle East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More jobs available  in Alaska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New technology  would cause less damage</a:t>
            </a:r>
          </a:p>
          <a:p>
            <a:pPr eaLnBrk="1" fontAlgn="auto" hangingPunct="1">
              <a:lnSpc>
                <a:spcPct val="105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Economic benefits outweigh risk of env. Damage.</a:t>
            </a:r>
            <a:endParaRPr lang="en-US" sz="2400"/>
          </a:p>
        </p:txBody>
      </p:sp>
      <p:sp>
        <p:nvSpPr>
          <p:cNvPr id="32154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304800"/>
            <a:ext cx="4038600" cy="58213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Save the Arctic National Wildlife Refuge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Large oil deposit located under it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Congress determines if it will be explored.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Home for migratory  birds, &amp; native people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Could affect Caribou migration &amp; bird nesting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Pipeline could expose to toxic chemicals and damage habitat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Limited oil supply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Worth it?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Use alternative fuels such as wind &amp; solar instead?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5" descr="temp &amp; rain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48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5791200" y="274638"/>
            <a:ext cx="2895600" cy="1143000"/>
          </a:xfrm>
        </p:spPr>
        <p:txBody>
          <a:bodyPr/>
          <a:lstStyle/>
          <a:p>
            <a:pPr eaLnBrk="1" hangingPunct="1"/>
            <a:r>
              <a:rPr lang="en-US" smtClean="0"/>
              <a:t> </a:t>
            </a:r>
          </a:p>
        </p:txBody>
      </p:sp>
      <p:sp>
        <p:nvSpPr>
          <p:cNvPr id="58372" name="Rectangle 6"/>
          <p:cNvSpPr>
            <a:spLocks noGrp="1" noChangeArrowheads="1"/>
          </p:cNvSpPr>
          <p:nvPr>
            <p:ph idx="1"/>
          </p:nvPr>
        </p:nvSpPr>
        <p:spPr>
          <a:xfrm>
            <a:off x="4953000" y="1600200"/>
            <a:ext cx="4191000" cy="5257800"/>
          </a:xfrm>
        </p:spPr>
        <p:txBody>
          <a:bodyPr/>
          <a:lstStyle/>
          <a:p>
            <a:pPr eaLnBrk="1" hangingPunct="1">
              <a:lnSpc>
                <a:spcPct val="105000"/>
              </a:lnSpc>
            </a:pPr>
            <a:r>
              <a:rPr lang="en-US" sz="2400" b="1" smtClean="0"/>
              <a:t>less than 25 cm of rain/yr. (10 in)</a:t>
            </a:r>
          </a:p>
          <a:p>
            <a:pPr eaLnBrk="1" hangingPunct="1">
              <a:lnSpc>
                <a:spcPct val="105000"/>
              </a:lnSpc>
            </a:pPr>
            <a:r>
              <a:rPr lang="en-US" sz="2000" b="1" smtClean="0"/>
              <a:t>-hot days (no clouds) and cold nights</a:t>
            </a:r>
            <a:endParaRPr lang="en-US" sz="2400" b="1" smtClean="0"/>
          </a:p>
          <a:p>
            <a:pPr eaLnBrk="1" hangingPunct="1">
              <a:lnSpc>
                <a:spcPct val="105000"/>
              </a:lnSpc>
            </a:pPr>
            <a:r>
              <a:rPr lang="en-US" sz="2400" b="1" smtClean="0"/>
              <a:t>many types are formed in rain shadow of mountains</a:t>
            </a:r>
          </a:p>
          <a:p>
            <a:pPr eaLnBrk="1" hangingPunct="1">
              <a:lnSpc>
                <a:spcPct val="105000"/>
              </a:lnSpc>
            </a:pPr>
            <a:r>
              <a:rPr lang="en-US" sz="2400" b="1" smtClean="0"/>
              <a:t>desert soil is often fertile, and receives plenty of sunlight-rich in minerals but not organic matter</a:t>
            </a:r>
          </a:p>
        </p:txBody>
      </p:sp>
      <p:sp>
        <p:nvSpPr>
          <p:cNvPr id="58373" name="WordArt 8"/>
          <p:cNvSpPr>
            <a:spLocks noChangeArrowheads="1" noChangeShapeType="1" noTextEdit="1"/>
          </p:cNvSpPr>
          <p:nvPr/>
        </p:nvSpPr>
        <p:spPr bwMode="auto">
          <a:xfrm>
            <a:off x="5638800" y="457200"/>
            <a:ext cx="2316163" cy="1066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DESERT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67200" y="381000"/>
            <a:ext cx="46482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Deserts </a:t>
            </a:r>
            <a:br>
              <a:rPr lang="en-US"/>
            </a:br>
            <a:r>
              <a:rPr lang="en-US" sz="3200"/>
              <a:t>Plants adaptations</a:t>
            </a:r>
            <a:endParaRPr lang="en-US" sz="3600"/>
          </a:p>
        </p:txBody>
      </p:sp>
      <p:sp>
        <p:nvSpPr>
          <p:cNvPr id="2570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304800"/>
            <a:ext cx="4343400" cy="60960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/>
              <a:t>Succulents-</a:t>
            </a:r>
            <a:r>
              <a:rPr lang="en-US" sz="2000" b="1"/>
              <a:t> thick, fleshy stems &amp; leaves conserve and store water-may have waxy coating to prevent water loss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Many have spines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Roots are deep or shallow to capture water immediately when it rains.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some  roots contain poisons to prevent other plants from growing nearby and competing for water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 </a:t>
            </a:r>
            <a:r>
              <a:rPr lang="en-US" sz="2000" b="1" u="sng">
                <a:solidFill>
                  <a:schemeClr val="accent2"/>
                </a:solidFill>
              </a:rPr>
              <a:t>drought resistance</a:t>
            </a:r>
            <a:r>
              <a:rPr lang="en-US" sz="2000" b="1"/>
              <a:t>- can survive with little water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b="1"/>
              <a:t>Some may die during dry conditions but drop their seeds for next generation to grow and reproduce quickly before drought sets in again.</a:t>
            </a:r>
            <a:endParaRPr lang="en-US" sz="2000"/>
          </a:p>
        </p:txBody>
      </p:sp>
      <p:sp>
        <p:nvSpPr>
          <p:cNvPr id="25702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334000" y="1828800"/>
            <a:ext cx="3352800" cy="7620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Sonoran Desert</a:t>
            </a:r>
          </a:p>
        </p:txBody>
      </p:sp>
      <p:pic>
        <p:nvPicPr>
          <p:cNvPr id="59397" name="Picture 5" descr="~AUT0141"/>
          <p:cNvPicPr>
            <a:picLocks noChangeAspect="1" noChangeArrowheads="1"/>
          </p:cNvPicPr>
          <p:nvPr/>
        </p:nvPicPr>
        <p:blipFill>
          <a:blip r:embed="rId3" cstate="print"/>
          <a:srcRect r="33250"/>
          <a:stretch>
            <a:fillRect/>
          </a:stretch>
        </p:blipFill>
        <p:spPr bwMode="auto">
          <a:xfrm>
            <a:off x="4819650" y="2686050"/>
            <a:ext cx="43243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 descr="~AUT0149"/>
          <p:cNvPicPr>
            <a:picLocks noChangeAspect="1" noChangeArrowheads="1"/>
          </p:cNvPicPr>
          <p:nvPr/>
        </p:nvPicPr>
        <p:blipFill>
          <a:blip r:embed="rId3" cstate="print"/>
          <a:srcRect l="2837" t="47261" r="2837"/>
          <a:stretch>
            <a:fillRect/>
          </a:stretch>
        </p:blipFill>
        <p:spPr bwMode="auto">
          <a:xfrm>
            <a:off x="3873500" y="1219200"/>
            <a:ext cx="5270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Animal Adaptations</a:t>
            </a:r>
          </a:p>
        </p:txBody>
      </p:sp>
      <p:sp>
        <p:nvSpPr>
          <p:cNvPr id="60420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1600200"/>
            <a:ext cx="3810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u="sng" smtClean="0">
                <a:solidFill>
                  <a:schemeClr val="accent2"/>
                </a:solidFill>
              </a:rPr>
              <a:t>estivate</a:t>
            </a:r>
            <a:r>
              <a:rPr lang="en-US" sz="2400" b="1" smtClean="0"/>
              <a:t>- bury themselves in the ground and sleep through the dry season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>
                <a:solidFill>
                  <a:schemeClr val="accent2"/>
                </a:solidFill>
              </a:rPr>
              <a:t>nocturnal</a:t>
            </a:r>
            <a:r>
              <a:rPr lang="en-US" sz="2400" b="1" smtClean="0"/>
              <a:t>- active at night not day</a:t>
            </a:r>
          </a:p>
          <a:p>
            <a:pPr eaLnBrk="1" hangingPunct="1">
              <a:lnSpc>
                <a:spcPct val="90000"/>
              </a:lnSpc>
            </a:pPr>
            <a:endParaRPr lang="en-US" sz="1400" smtClean="0"/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Reptiles-dry, scaly skin preventing water loss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amphibians- estivate</a:t>
            </a:r>
          </a:p>
        </p:txBody>
      </p:sp>
      <p:sp>
        <p:nvSpPr>
          <p:cNvPr id="60421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3886200" y="5029200"/>
            <a:ext cx="4800600" cy="182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 smtClean="0"/>
              <a:t>Buried  in a shallow burrow in Argentina’s dry Chaco region.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 smtClean="0"/>
              <a:t>A cocoon of dead skin to retain fluids that would otherwise be lost to dry soil.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 smtClean="0"/>
              <a:t>With summer rains, it emerges to breed and feed in temporary ponds.</a:t>
            </a:r>
          </a:p>
          <a:p>
            <a:pPr eaLnBrk="1" hangingPunct="1">
              <a:lnSpc>
                <a:spcPct val="90000"/>
              </a:lnSpc>
            </a:pPr>
            <a:endParaRPr lang="en-US" sz="2000" b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Deserts </a:t>
            </a:r>
            <a:br>
              <a:rPr lang="en-US" sz="2400" smtClean="0"/>
            </a:br>
            <a:r>
              <a:rPr lang="en-US" sz="4000" smtClean="0"/>
              <a:t>Seasonal deserts</a:t>
            </a:r>
            <a:r>
              <a:rPr lang="en-US" sz="2400" smtClean="0"/>
              <a:t> </a:t>
            </a:r>
            <a:r>
              <a:rPr lang="en-US" sz="4000" smtClean="0"/>
              <a:t> 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-some rainfall during the year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/>
              <a:t>--rapidly growing plants absorb water, grow, flower, fruit, and become dormant until the next rainfall 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In Southwest. U.S. and Mexico-rainfall is more even but sparse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b="1"/>
              <a:t>sagebrush, cacti and only a few types of trees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Cold deserts-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/>
              <a:t>Deserts on mountains and plateaus with a decrease in temp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b="1"/>
              <a:t>have a brief rainy season allows grasses and shrubs</a:t>
            </a:r>
            <a:endParaRPr 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 factors-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half" idx="1"/>
          </p:nvPr>
        </p:nvSpPr>
        <p:spPr>
          <a:solidFill>
            <a:srgbClr val="CCFFFF"/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/>
              <a:t>Climate- weather conditions in an area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b="1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/>
              <a:t># 1 &amp; 2 are most important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sz="half" idx="2"/>
          </p:nvPr>
        </p:nvSpPr>
        <p:spPr>
          <a:solidFill>
            <a:srgbClr val="CCFFCC"/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11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/>
              <a:t>1. temperature</a:t>
            </a:r>
          </a:p>
          <a:p>
            <a:pPr eaLnBrk="1" fontAlgn="auto" hangingPunct="1">
              <a:lnSpc>
                <a:spcPct val="11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/>
              <a:t>2. precipitation- rain, sleet &amp; snow</a:t>
            </a:r>
          </a:p>
          <a:p>
            <a:pPr eaLnBrk="1" fontAlgn="auto" hangingPunct="1">
              <a:lnSpc>
                <a:spcPct val="11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/>
              <a:t>3. humidity</a:t>
            </a:r>
          </a:p>
          <a:p>
            <a:pPr eaLnBrk="1" fontAlgn="auto" hangingPunct="1">
              <a:lnSpc>
                <a:spcPct val="115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/>
              <a:t>4. winds- over a long period of time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temp &amp; rain biom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3600"/>
            <a:ext cx="914400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/>
              <a:t>Compare Biome</a:t>
            </a:r>
            <a:br>
              <a:rPr lang="en-US" sz="4000"/>
            </a:br>
            <a:r>
              <a:rPr lang="en-US" sz="4000"/>
              <a:t>temp &amp; pressure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1.  How do plants determine name of biome?</a:t>
            </a:r>
          </a:p>
          <a:p>
            <a:pPr eaLnBrk="1" hangingPunct="1"/>
            <a:r>
              <a:rPr lang="en-US" smtClean="0"/>
              <a:t>Explain how temp affects which plants grow in an area</a:t>
            </a:r>
          </a:p>
          <a:p>
            <a:pPr eaLnBrk="1" hangingPunct="1"/>
            <a:r>
              <a:rPr lang="en-US" smtClean="0"/>
              <a:t>Explain how precipiation affects which  plants will grow</a:t>
            </a:r>
          </a:p>
          <a:p>
            <a:pPr eaLnBrk="1" hangingPunct="1"/>
            <a:r>
              <a:rPr lang="en-US" smtClean="0"/>
              <a:t>How do factors affect organisms that live in biome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5105400" y="274638"/>
            <a:ext cx="3581400" cy="1143000"/>
          </a:xfrm>
        </p:spPr>
        <p:txBody>
          <a:bodyPr/>
          <a:lstStyle/>
          <a:p>
            <a:pPr eaLnBrk="1" hangingPunct="1"/>
            <a:r>
              <a:rPr lang="en-US" smtClean="0"/>
              <a:t>Tundra</a:t>
            </a:r>
          </a:p>
        </p:txBody>
      </p:sp>
      <p:sp>
        <p:nvSpPr>
          <p:cNvPr id="12291" name="Rectangle 7"/>
          <p:cNvSpPr>
            <a:spLocks noGrp="1" noChangeArrowheads="1"/>
          </p:cNvSpPr>
          <p:nvPr>
            <p:ph idx="1"/>
          </p:nvPr>
        </p:nvSpPr>
        <p:spPr>
          <a:xfrm>
            <a:off x="4648200" y="1600200"/>
            <a:ext cx="4038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smtClean="0"/>
              <a:t>Less than 30 inches of rain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permafrost- permanently frozen subsoil-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/>
              <a:t>Alpine tundra on Mt. top-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very dry-a cold desert in winter-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/>
              <a:t>Arctic Tundra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North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cold and dark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Northern lights (Aurora)</a:t>
            </a:r>
            <a:endParaRPr lang="en-US" sz="2400" smtClean="0"/>
          </a:p>
        </p:txBody>
      </p:sp>
      <p:pic>
        <p:nvPicPr>
          <p:cNvPr id="12292" name="Picture 5" descr="temp &amp; rain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0"/>
            <a:ext cx="409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1522</TotalTime>
  <Words>1922</Words>
  <Application>Microsoft Office PowerPoint</Application>
  <PresentationFormat>On-screen Show (4:3)</PresentationFormat>
  <Paragraphs>366</Paragraphs>
  <Slides>56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Biomes</vt:lpstr>
      <vt:lpstr>PowerPoint Presentation</vt:lpstr>
      <vt:lpstr> </vt:lpstr>
      <vt:lpstr>PowerPoint Presentation</vt:lpstr>
      <vt:lpstr>PowerPoint Presentation</vt:lpstr>
      <vt:lpstr>Main factors-</vt:lpstr>
      <vt:lpstr>Compare Biome temp &amp; pressure</vt:lpstr>
      <vt:lpstr>Review</vt:lpstr>
      <vt:lpstr>Tundra</vt:lpstr>
      <vt:lpstr>Tundra</vt:lpstr>
      <vt:lpstr>Tundra  hibernate, migrate, camouflage</vt:lpstr>
      <vt:lpstr>Forest  Biomes</vt:lpstr>
      <vt:lpstr>PowerPoint Presentation</vt:lpstr>
      <vt:lpstr>Taiga- Coniferous Forest</vt:lpstr>
      <vt:lpstr>PowerPoint Presentation</vt:lpstr>
      <vt:lpstr>PowerPoint Presentation</vt:lpstr>
      <vt:lpstr>PowerPoint Presentation</vt:lpstr>
      <vt:lpstr>Taiga- Coniferous Forest</vt:lpstr>
      <vt:lpstr>Taiga- Coniferous Forest</vt:lpstr>
      <vt:lpstr>Taiga Forests</vt:lpstr>
      <vt:lpstr>Taiga </vt:lpstr>
      <vt:lpstr>Temperate Deciduous Forest  south of taiga - 30 &amp; 50 degrees latitude</vt:lpstr>
      <vt:lpstr>Temperate deciduous forests</vt:lpstr>
      <vt:lpstr>PowerPoint Presentation</vt:lpstr>
      <vt:lpstr>Tropical Rain Forest</vt:lpstr>
      <vt:lpstr>Tropical Rain Forest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Tropical Rain Forest</vt:lpstr>
      <vt:lpstr>Threats to Rain Forest</vt:lpstr>
      <vt:lpstr>Temperate Rain Forest</vt:lpstr>
      <vt:lpstr>PowerPoint Presentation</vt:lpstr>
      <vt:lpstr>Treeless Deserts: </vt:lpstr>
      <vt:lpstr>PowerPoint Presentation</vt:lpstr>
      <vt:lpstr>Deserts:</vt:lpstr>
      <vt:lpstr>Grasslands</vt:lpstr>
      <vt:lpstr>Tropical Savanna</vt:lpstr>
      <vt:lpstr>- tropical grassland, dotted with trees-- in much of Africa - severe dry season--young born during rainy season - tree-Acacia-sheds leaves during a drought</vt:lpstr>
      <vt:lpstr>Plants have adapted to survive the large herbivores. Some produce poisons after they have been fed on a short period of time.</vt:lpstr>
      <vt:lpstr>Temperate Grassland</vt:lpstr>
      <vt:lpstr>Fire is beneficial- not harmful The grass returns quickly &amp; animals stay beneath the ground- safe.</vt:lpstr>
      <vt:lpstr>Types of Grasslands -Prairie</vt:lpstr>
      <vt:lpstr>Types of Grasslands -Prairie</vt:lpstr>
      <vt:lpstr>Chaparral</vt:lpstr>
      <vt:lpstr>Chaparral-</vt:lpstr>
      <vt:lpstr>Tundra</vt:lpstr>
      <vt:lpstr>TUNDRA</vt:lpstr>
      <vt:lpstr>Threat to Tundra easy to damage this biome and slow to recover </vt:lpstr>
      <vt:lpstr> </vt:lpstr>
      <vt:lpstr>Deserts  Plants adaptations</vt:lpstr>
      <vt:lpstr>Animal Adaptations</vt:lpstr>
      <vt:lpstr>Deserts  Seasonal deserts  </vt:lpstr>
    </vt:vector>
  </TitlesOfParts>
  <Company>Laramie County School District #2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Biomes</dc:title>
  <dc:creator>hassellv</dc:creator>
  <cp:lastModifiedBy>Vicki Hassell</cp:lastModifiedBy>
  <cp:revision>41</cp:revision>
  <dcterms:created xsi:type="dcterms:W3CDTF">2006-11-02T02:05:33Z</dcterms:created>
  <dcterms:modified xsi:type="dcterms:W3CDTF">2014-10-23T03:32:37Z</dcterms:modified>
</cp:coreProperties>
</file>